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69"/>
  </p:notesMasterIdLst>
  <p:sldIdLst>
    <p:sldId id="256" r:id="rId5"/>
    <p:sldId id="312" r:id="rId6"/>
    <p:sldId id="259" r:id="rId7"/>
    <p:sldId id="313" r:id="rId8"/>
    <p:sldId id="262" r:id="rId9"/>
    <p:sldId id="263" r:id="rId10"/>
    <p:sldId id="335" r:id="rId11"/>
    <p:sldId id="336" r:id="rId12"/>
    <p:sldId id="337" r:id="rId13"/>
    <p:sldId id="338" r:id="rId14"/>
    <p:sldId id="264" r:id="rId15"/>
    <p:sldId id="345" r:id="rId16"/>
    <p:sldId id="265" r:id="rId17"/>
    <p:sldId id="314" r:id="rId18"/>
    <p:sldId id="346" r:id="rId19"/>
    <p:sldId id="320" r:id="rId20"/>
    <p:sldId id="323" r:id="rId21"/>
    <p:sldId id="347" r:id="rId22"/>
    <p:sldId id="329" r:id="rId23"/>
    <p:sldId id="330" r:id="rId24"/>
    <p:sldId id="331" r:id="rId25"/>
    <p:sldId id="332" r:id="rId26"/>
    <p:sldId id="334" r:id="rId27"/>
    <p:sldId id="349" r:id="rId28"/>
    <p:sldId id="350" r:id="rId29"/>
    <p:sldId id="354" r:id="rId30"/>
    <p:sldId id="355" r:id="rId31"/>
    <p:sldId id="378" r:id="rId32"/>
    <p:sldId id="357" r:id="rId33"/>
    <p:sldId id="366" r:id="rId34"/>
    <p:sldId id="359" r:id="rId35"/>
    <p:sldId id="352" r:id="rId36"/>
    <p:sldId id="353" r:id="rId37"/>
    <p:sldId id="364" r:id="rId38"/>
    <p:sldId id="379" r:id="rId39"/>
    <p:sldId id="360" r:id="rId40"/>
    <p:sldId id="382" r:id="rId41"/>
    <p:sldId id="376" r:id="rId42"/>
    <p:sldId id="283" r:id="rId43"/>
    <p:sldId id="284" r:id="rId44"/>
    <p:sldId id="286" r:id="rId45"/>
    <p:sldId id="287" r:id="rId46"/>
    <p:sldId id="368" r:id="rId47"/>
    <p:sldId id="377" r:id="rId48"/>
    <p:sldId id="370" r:id="rId49"/>
    <p:sldId id="375" r:id="rId50"/>
    <p:sldId id="365" r:id="rId51"/>
    <p:sldId id="384" r:id="rId52"/>
    <p:sldId id="381" r:id="rId53"/>
    <p:sldId id="290" r:id="rId54"/>
    <p:sldId id="295" r:id="rId55"/>
    <p:sldId id="296" r:id="rId56"/>
    <p:sldId id="297" r:id="rId57"/>
    <p:sldId id="298" r:id="rId58"/>
    <p:sldId id="383" r:id="rId59"/>
    <p:sldId id="299" r:id="rId60"/>
    <p:sldId id="385" r:id="rId61"/>
    <p:sldId id="305" r:id="rId62"/>
    <p:sldId id="306" r:id="rId63"/>
    <p:sldId id="307" r:id="rId64"/>
    <p:sldId id="308" r:id="rId65"/>
    <p:sldId id="310" r:id="rId66"/>
    <p:sldId id="358" r:id="rId67"/>
    <p:sldId id="380" r:id="rId6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" Type="http://schemas.openxmlformats.org/officeDocument/2006/relationships/slide" Target="slides/slide3.xml"/><Relationship Id="rId71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678045531317652E-2"/>
          <c:y val="3.7427897161269826E-2"/>
          <c:w val="0.85922449270880419"/>
          <c:h val="0.838936213664934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CQI</c:v>
                </c:pt>
                <c:pt idx="1">
                  <c:v>CT</c:v>
                </c:pt>
                <c:pt idx="2">
                  <c:v>CI</c:v>
                </c:pt>
                <c:pt idx="3">
                  <c:v>CE</c:v>
                </c:pt>
                <c:pt idx="4">
                  <c:v>CS</c:v>
                </c:pt>
                <c:pt idx="5">
                  <c:v>RS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</c:v>
                </c:pt>
                <c:pt idx="1">
                  <c:v>29</c:v>
                </c:pt>
                <c:pt idx="2">
                  <c:v>32</c:v>
                </c:pt>
                <c:pt idx="3">
                  <c:v>11</c:v>
                </c:pt>
                <c:pt idx="4">
                  <c:v>32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AB-454D-9289-5B3F2B3BA9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0013720"/>
        <c:axId val="360012544"/>
      </c:barChart>
      <c:catAx>
        <c:axId val="360013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0012544"/>
        <c:crosses val="autoZero"/>
        <c:auto val="1"/>
        <c:lblAlgn val="ctr"/>
        <c:lblOffset val="100"/>
        <c:noMultiLvlLbl val="0"/>
      </c:catAx>
      <c:valAx>
        <c:axId val="360012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0013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CPA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CT</c:v>
                </c:pt>
                <c:pt idx="1">
                  <c:v>CQI</c:v>
                </c:pt>
                <c:pt idx="2">
                  <c:v>CE</c:v>
                </c:pt>
                <c:pt idx="3">
                  <c:v>CI</c:v>
                </c:pt>
                <c:pt idx="4">
                  <c:v>CS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10</c:v>
                </c:pt>
                <c:pt idx="2">
                  <c:v>5</c:v>
                </c:pt>
                <c:pt idx="3">
                  <c:v>26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EB-499A-807F-A5B5AF4B12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Research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CT</c:v>
                </c:pt>
                <c:pt idx="1">
                  <c:v>CQI</c:v>
                </c:pt>
                <c:pt idx="2">
                  <c:v>CE</c:v>
                </c:pt>
                <c:pt idx="3">
                  <c:v>CI</c:v>
                </c:pt>
                <c:pt idx="4">
                  <c:v>CS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27</c:v>
                </c:pt>
                <c:pt idx="4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EB-499A-807F-A5B5AF4B128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Teaching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CT</c:v>
                </c:pt>
                <c:pt idx="1">
                  <c:v>CQI</c:v>
                </c:pt>
                <c:pt idx="2">
                  <c:v>CE</c:v>
                </c:pt>
                <c:pt idx="3">
                  <c:v>CI</c:v>
                </c:pt>
                <c:pt idx="4">
                  <c:v>CS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19</c:v>
                </c:pt>
                <c:pt idx="1">
                  <c:v>0</c:v>
                </c:pt>
                <c:pt idx="2">
                  <c:v>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EB-499A-807F-A5B5AF4B12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60009016"/>
        <c:axId val="360010584"/>
      </c:barChart>
      <c:catAx>
        <c:axId val="360009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010584"/>
        <c:crosses val="autoZero"/>
        <c:auto val="1"/>
        <c:lblAlgn val="ctr"/>
        <c:lblOffset val="100"/>
        <c:noMultiLvlLbl val="0"/>
      </c:catAx>
      <c:valAx>
        <c:axId val="360010584"/>
        <c:scaling>
          <c:orientation val="minMax"/>
          <c:max val="5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009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1422778428624414E-2"/>
          <c:y val="1.8683230360228183E-2"/>
          <c:w val="0.6361261482939633"/>
          <c:h val="7.25443768499550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2E24C-36D8-42B4-ACAD-D716CFFC50A0}" type="datetimeFigureOut">
              <a:rPr lang="en-US" smtClean="0"/>
              <a:t>2019-11-21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39309-3004-434C-93F6-79FECBC73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63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497" tIns="46749" rIns="93497" bIns="46749"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0689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497" tIns="46749" rIns="93497" bIns="46749"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8373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30910" y="3350300"/>
            <a:ext cx="7447280" cy="3173968"/>
          </a:xfrm>
          <a:prstGeom prst="rect">
            <a:avLst/>
          </a:prstGeom>
        </p:spPr>
        <p:txBody>
          <a:bodyPr lIns="93497" tIns="46749" rIns="93497" bIns="46749"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1899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30910" y="3350300"/>
            <a:ext cx="7447280" cy="3173968"/>
          </a:xfrm>
          <a:prstGeom prst="rect">
            <a:avLst/>
          </a:prstGeom>
        </p:spPr>
        <p:txBody>
          <a:bodyPr lIns="93497" tIns="46749" rIns="93497" bIns="46749"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8846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1180C7-3ACD-4348-BF79-E0D4B5255743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21505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1AAE13-A05C-42DC-A249-A846CC189B06}" type="slidenum">
              <a:rPr lang="en-CA" smtClean="0"/>
              <a:pPr>
                <a:defRPr/>
              </a:pPr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5616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1AAE13-A05C-42DC-A249-A846CC189B06}" type="slidenum">
              <a:rPr lang="en-CA" smtClean="0"/>
              <a:pPr>
                <a:defRPr/>
              </a:pPr>
              <a:t>45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9261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40796B-E051-433B-8498-6E4C2641A3CF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0725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30910" y="3350300"/>
            <a:ext cx="7447280" cy="3173968"/>
          </a:xfrm>
          <a:prstGeom prst="rect">
            <a:avLst/>
          </a:prstGeom>
        </p:spPr>
        <p:txBody>
          <a:bodyPr lIns="93497" tIns="46749" rIns="93497" bIns="46749"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0445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30910" y="3350300"/>
            <a:ext cx="7447280" cy="3173968"/>
          </a:xfrm>
          <a:prstGeom prst="rect">
            <a:avLst/>
          </a:prstGeom>
        </p:spPr>
        <p:txBody>
          <a:bodyPr lIns="93497" tIns="46749" rIns="93497" bIns="46749"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7905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30910" y="3350300"/>
            <a:ext cx="7447280" cy="3173968"/>
          </a:xfrm>
          <a:prstGeom prst="rect">
            <a:avLst/>
          </a:prstGeom>
        </p:spPr>
        <p:txBody>
          <a:bodyPr lIns="93497" tIns="46749" rIns="93497" bIns="46749"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8867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30910" y="3350300"/>
            <a:ext cx="7447280" cy="3173968"/>
          </a:xfrm>
          <a:prstGeom prst="rect">
            <a:avLst/>
          </a:prstGeom>
        </p:spPr>
        <p:txBody>
          <a:bodyPr lIns="93497" tIns="46749" rIns="93497" bIns="46749"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13685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30910" y="3350300"/>
            <a:ext cx="7447280" cy="3173968"/>
          </a:xfrm>
          <a:prstGeom prst="rect">
            <a:avLst/>
          </a:prstGeom>
        </p:spPr>
        <p:txBody>
          <a:bodyPr lIns="93497" tIns="46749" rIns="93497" bIns="46749"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54529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30910" y="3350300"/>
            <a:ext cx="7447280" cy="3173968"/>
          </a:xfrm>
          <a:prstGeom prst="rect">
            <a:avLst/>
          </a:prstGeom>
        </p:spPr>
        <p:txBody>
          <a:bodyPr lIns="93497" tIns="46749" rIns="93497" bIns="46749"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13475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497" tIns="46749" rIns="93497" bIns="46749"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38799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497" tIns="46749" rIns="93497" bIns="46749"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68458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497" tIns="46749" rIns="93497" bIns="46749"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45665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497" tIns="46749" rIns="93497" bIns="46749"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3651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497" tIns="46749" rIns="93497" bIns="46749"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0211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30275" y="3349625"/>
            <a:ext cx="7448550" cy="3175000"/>
          </a:xfrm>
          <a:prstGeom prst="rect">
            <a:avLst/>
          </a:prstGeom>
        </p:spPr>
        <p:txBody>
          <a:bodyPr lIns="93497" tIns="46749" rIns="93497" bIns="46749"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0699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EEDAC6-904C-CA49-8628-E4D7FF95E28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27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EEDAC6-904C-CA49-8628-E4D7FF95E28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44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EEDAC6-904C-CA49-8628-E4D7FF95E28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6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EEDAC6-904C-CA49-8628-E4D7FF95E28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78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30910" y="3350300"/>
            <a:ext cx="7447280" cy="3173968"/>
          </a:xfrm>
          <a:prstGeom prst="rect">
            <a:avLst/>
          </a:prstGeom>
        </p:spPr>
        <p:txBody>
          <a:bodyPr lIns="93497" tIns="46749" rIns="93497" bIns="46749"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4727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497" tIns="46749" rIns="93497" bIns="46749"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412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2019-11-21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2019-11-21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2019-11-21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2019-11-21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2019-11-21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2019-11-21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2019-11-21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2019-11-21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2019-11-21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2019-11-21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2019-11-21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2019-11-21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ptmedicine.utoronto.ca/senior-promotion" TargetMode="External"/><Relationship Id="rId2" Type="http://schemas.openxmlformats.org/officeDocument/2006/relationships/hyperlink" Target="http://www.deptmedicine.utoronto.ca/sites/default/files/PromotionManual_July_2019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hr-irsc.gc.ca/e/47127.html#6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ptmedicine.utoronto.ca/required-documentation#WaiverEx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ptmedicine.utoronto.ca/senior-promotion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om.srpromotion@utoronto.ca" TargetMode="External"/><Relationship Id="rId4" Type="http://schemas.openxmlformats.org/officeDocument/2006/relationships/hyperlink" Target="http://www.deptmedicine.utoronto.ca/sites/default/files/2016%20Academic%20Promotions%20Manual.pdf" TargetMode="Externa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hyperlink" Target="mailto:Monica.khalil@wchospital.ca" TargetMode="External"/><Relationship Id="rId3" Type="http://schemas.openxmlformats.org/officeDocument/2006/relationships/hyperlink" Target="mailto:dom.srpromotion@utoronto.ca" TargetMode="External"/><Relationship Id="rId7" Type="http://schemas.openxmlformats.org/officeDocument/2006/relationships/hyperlink" Target="mailto:StrattaJ@smh.ca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enise.Campbell@sunnybrook.ca" TargetMode="External"/><Relationship Id="rId5" Type="http://schemas.openxmlformats.org/officeDocument/2006/relationships/hyperlink" Target="mailto:Mena.Suh@uhn.ca" TargetMode="External"/><Relationship Id="rId4" Type="http://schemas.openxmlformats.org/officeDocument/2006/relationships/hyperlink" Target="mailto:vcorris@baycrest.org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ptmedicine.utoronto.ca/promotion-proces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eptmedicine.utoronto.ca/submission-deadlines-0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ptmedicine.utoronto.ca/required-documentation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Department of medicine senior promotions workshop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Friday, November 22</a:t>
            </a:r>
            <a:r>
              <a:rPr lang="en-US" baseline="30000" dirty="0" smtClean="0"/>
              <a:t>nd</a:t>
            </a:r>
            <a:r>
              <a:rPr lang="en-US" dirty="0" smtClean="0"/>
              <a:t>, 2019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592" y="3227840"/>
            <a:ext cx="4552148" cy="30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5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5345" y="1204068"/>
            <a:ext cx="8527425" cy="4308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307340"/>
            <a:r>
              <a:rPr lang="en-US" dirty="0" smtClean="0"/>
              <a:t>Types of creative Professional Activities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85775" y="2209801"/>
            <a:ext cx="9482008" cy="2985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0355" indent="-287655">
              <a:buClr>
                <a:srgbClr val="001948"/>
              </a:buClr>
              <a:buFont typeface="Arial"/>
              <a:buChar char="•"/>
              <a:tabLst>
                <a:tab pos="300990" algn="l"/>
              </a:tabLst>
            </a:pPr>
            <a:r>
              <a:rPr sz="2400" dirty="0">
                <a:solidFill>
                  <a:srgbClr val="001948"/>
                </a:solidFill>
                <a:cs typeface="Arial"/>
              </a:rPr>
              <a:t>Con</a:t>
            </a:r>
            <a:r>
              <a:rPr sz="2400" spc="-10" dirty="0">
                <a:solidFill>
                  <a:srgbClr val="001948"/>
                </a:solidFill>
                <a:cs typeface="Arial"/>
              </a:rPr>
              <a:t>t</a:t>
            </a:r>
            <a:r>
              <a:rPr sz="2400" dirty="0">
                <a:solidFill>
                  <a:srgbClr val="001948"/>
                </a:solidFill>
                <a:cs typeface="Arial"/>
              </a:rPr>
              <a:t>r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i</a:t>
            </a:r>
            <a:r>
              <a:rPr sz="2400" dirty="0">
                <a:solidFill>
                  <a:srgbClr val="001948"/>
                </a:solidFill>
                <a:cs typeface="Arial"/>
              </a:rPr>
              <a:t>bu</a:t>
            </a:r>
            <a:r>
              <a:rPr sz="2400" spc="-10" dirty="0">
                <a:solidFill>
                  <a:srgbClr val="001948"/>
                </a:solidFill>
                <a:cs typeface="Arial"/>
              </a:rPr>
              <a:t>t</a:t>
            </a:r>
            <a:r>
              <a:rPr sz="2400" dirty="0">
                <a:solidFill>
                  <a:srgbClr val="001948"/>
                </a:solidFill>
                <a:cs typeface="Arial"/>
              </a:rPr>
              <a:t>ions</a:t>
            </a:r>
            <a:r>
              <a:rPr sz="2400" spc="-35" dirty="0">
                <a:solidFill>
                  <a:srgbClr val="001948"/>
                </a:solidFill>
                <a:cs typeface="Arial"/>
              </a:rPr>
              <a:t> </a:t>
            </a:r>
            <a:r>
              <a:rPr sz="2400" spc="-10" dirty="0">
                <a:solidFill>
                  <a:srgbClr val="001948"/>
                </a:solidFill>
                <a:cs typeface="Arial"/>
              </a:rPr>
              <a:t>t</a:t>
            </a:r>
            <a:r>
              <a:rPr sz="2400" dirty="0">
                <a:solidFill>
                  <a:srgbClr val="001948"/>
                </a:solidFill>
                <a:cs typeface="Arial"/>
              </a:rPr>
              <a:t>o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 </a:t>
            </a:r>
            <a:r>
              <a:rPr sz="2400" spc="-10" dirty="0">
                <a:solidFill>
                  <a:srgbClr val="001948"/>
                </a:solidFill>
                <a:cs typeface="Arial"/>
              </a:rPr>
              <a:t>t</a:t>
            </a:r>
            <a:r>
              <a:rPr sz="2400" dirty="0">
                <a:solidFill>
                  <a:srgbClr val="001948"/>
                </a:solidFill>
                <a:cs typeface="Arial"/>
              </a:rPr>
              <a:t>he</a:t>
            </a:r>
            <a:r>
              <a:rPr sz="2400" spc="-10" dirty="0">
                <a:solidFill>
                  <a:srgbClr val="001948"/>
                </a:solidFill>
                <a:cs typeface="Arial"/>
              </a:rPr>
              <a:t> </a:t>
            </a:r>
            <a:r>
              <a:rPr sz="2400" i="1" dirty="0">
                <a:solidFill>
                  <a:srgbClr val="001948"/>
                </a:solidFill>
                <a:cs typeface="Arial"/>
              </a:rPr>
              <a:t>De</a:t>
            </a:r>
            <a:r>
              <a:rPr sz="2400" i="1" spc="5" dirty="0">
                <a:solidFill>
                  <a:srgbClr val="001948"/>
                </a:solidFill>
                <a:cs typeface="Arial"/>
              </a:rPr>
              <a:t>v</a:t>
            </a:r>
            <a:r>
              <a:rPr sz="2400" i="1" dirty="0">
                <a:solidFill>
                  <a:srgbClr val="001948"/>
                </a:solidFill>
                <a:cs typeface="Arial"/>
              </a:rPr>
              <a:t>e</a:t>
            </a:r>
            <a:r>
              <a:rPr sz="2400" i="1" spc="-5" dirty="0">
                <a:solidFill>
                  <a:srgbClr val="001948"/>
                </a:solidFill>
                <a:cs typeface="Arial"/>
              </a:rPr>
              <a:t>l</a:t>
            </a:r>
            <a:r>
              <a:rPr sz="2400" i="1" dirty="0">
                <a:solidFill>
                  <a:srgbClr val="001948"/>
                </a:solidFill>
                <a:cs typeface="Arial"/>
              </a:rPr>
              <a:t>op</a:t>
            </a:r>
            <a:r>
              <a:rPr sz="2400" i="1" spc="-15" dirty="0">
                <a:solidFill>
                  <a:srgbClr val="001948"/>
                </a:solidFill>
                <a:cs typeface="Arial"/>
              </a:rPr>
              <a:t>m</a:t>
            </a:r>
            <a:r>
              <a:rPr sz="2400" i="1" dirty="0">
                <a:solidFill>
                  <a:srgbClr val="001948"/>
                </a:solidFill>
                <a:cs typeface="Arial"/>
              </a:rPr>
              <a:t>ent</a:t>
            </a:r>
            <a:r>
              <a:rPr sz="2400" i="1" spc="-35" dirty="0">
                <a:solidFill>
                  <a:srgbClr val="001948"/>
                </a:solidFill>
                <a:cs typeface="Arial"/>
              </a:rPr>
              <a:t> </a:t>
            </a:r>
            <a:r>
              <a:rPr sz="2400" dirty="0">
                <a:solidFill>
                  <a:srgbClr val="001948"/>
                </a:solidFill>
                <a:cs typeface="Arial"/>
              </a:rPr>
              <a:t>of</a:t>
            </a:r>
            <a:r>
              <a:rPr sz="2400" spc="-25" dirty="0">
                <a:solidFill>
                  <a:srgbClr val="001948"/>
                </a:solidFill>
                <a:cs typeface="Arial"/>
              </a:rPr>
              <a:t> 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P</a:t>
            </a:r>
            <a:r>
              <a:rPr sz="2400" dirty="0">
                <a:solidFill>
                  <a:srgbClr val="001948"/>
                </a:solidFill>
                <a:cs typeface="Arial"/>
              </a:rPr>
              <a:t>ro</a:t>
            </a:r>
            <a:r>
              <a:rPr sz="2400" spc="-10" dirty="0">
                <a:solidFill>
                  <a:srgbClr val="001948"/>
                </a:solidFill>
                <a:cs typeface="Arial"/>
              </a:rPr>
              <a:t>f</a:t>
            </a:r>
            <a:r>
              <a:rPr sz="2400" dirty="0">
                <a:solidFill>
                  <a:srgbClr val="001948"/>
                </a:solidFill>
                <a:cs typeface="Arial"/>
              </a:rPr>
              <a:t>e</a:t>
            </a:r>
            <a:r>
              <a:rPr sz="2400" spc="5" dirty="0">
                <a:solidFill>
                  <a:srgbClr val="001948"/>
                </a:solidFill>
                <a:cs typeface="Arial"/>
              </a:rPr>
              <a:t>ss</a:t>
            </a:r>
            <a:r>
              <a:rPr sz="2400" dirty="0">
                <a:solidFill>
                  <a:srgbClr val="001948"/>
                </a:solidFill>
                <a:cs typeface="Arial"/>
              </a:rPr>
              <a:t>ional</a:t>
            </a:r>
            <a:r>
              <a:rPr sz="2400" spc="-30" dirty="0">
                <a:solidFill>
                  <a:srgbClr val="001948"/>
                </a:solidFill>
                <a:cs typeface="Arial"/>
              </a:rPr>
              <a:t> 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P</a:t>
            </a:r>
            <a:r>
              <a:rPr sz="2400" dirty="0">
                <a:solidFill>
                  <a:srgbClr val="001948"/>
                </a:solidFill>
                <a:cs typeface="Arial"/>
              </a:rPr>
              <a:t>ra</a:t>
            </a:r>
            <a:r>
              <a:rPr sz="2400" spc="5" dirty="0">
                <a:solidFill>
                  <a:srgbClr val="001948"/>
                </a:solidFill>
                <a:cs typeface="Arial"/>
              </a:rPr>
              <a:t>c</a:t>
            </a:r>
            <a:r>
              <a:rPr sz="2400" spc="-10" dirty="0">
                <a:solidFill>
                  <a:srgbClr val="001948"/>
                </a:solidFill>
                <a:cs typeface="Arial"/>
              </a:rPr>
              <a:t>t</a:t>
            </a:r>
            <a:r>
              <a:rPr sz="2400" dirty="0">
                <a:solidFill>
                  <a:srgbClr val="001948"/>
                </a:solidFill>
                <a:cs typeface="Arial"/>
              </a:rPr>
              <a:t>i</a:t>
            </a:r>
            <a:r>
              <a:rPr sz="2400" spc="5" dirty="0">
                <a:solidFill>
                  <a:srgbClr val="001948"/>
                </a:solidFill>
                <a:cs typeface="Arial"/>
              </a:rPr>
              <a:t>c</a:t>
            </a:r>
            <a:r>
              <a:rPr sz="2400" dirty="0">
                <a:solidFill>
                  <a:srgbClr val="001948"/>
                </a:solidFill>
                <a:cs typeface="Arial"/>
              </a:rPr>
              <a:t>es</a:t>
            </a:r>
            <a:endParaRPr sz="2400" dirty="0">
              <a:cs typeface="Arial"/>
            </a:endParaRPr>
          </a:p>
          <a:p>
            <a:pPr marL="701040" lvl="1" indent="-286385">
              <a:spcBef>
                <a:spcPts val="400"/>
              </a:spcBef>
              <a:buClr>
                <a:srgbClr val="001948"/>
              </a:buClr>
              <a:buFont typeface="Arial"/>
              <a:buChar char="–"/>
              <a:tabLst>
                <a:tab pos="701675" algn="l"/>
              </a:tabLst>
            </a:pPr>
            <a:r>
              <a:rPr i="1" spc="-10" dirty="0">
                <a:solidFill>
                  <a:srgbClr val="001948"/>
                </a:solidFill>
                <a:cs typeface="Arial"/>
              </a:rPr>
              <a:t>Leade</a:t>
            </a:r>
            <a:r>
              <a:rPr i="1" spc="-15" dirty="0">
                <a:solidFill>
                  <a:srgbClr val="001948"/>
                </a:solidFill>
                <a:cs typeface="Arial"/>
              </a:rPr>
              <a:t>r</a:t>
            </a:r>
            <a:r>
              <a:rPr i="1" spc="-5" dirty="0">
                <a:solidFill>
                  <a:srgbClr val="001948"/>
                </a:solidFill>
                <a:cs typeface="Arial"/>
              </a:rPr>
              <a:t>s</a:t>
            </a:r>
            <a:r>
              <a:rPr i="1" spc="-10" dirty="0">
                <a:solidFill>
                  <a:srgbClr val="001948"/>
                </a:solidFill>
                <a:cs typeface="Arial"/>
              </a:rPr>
              <a:t>h</a:t>
            </a:r>
            <a:r>
              <a:rPr i="1" dirty="0">
                <a:solidFill>
                  <a:srgbClr val="001948"/>
                </a:solidFill>
                <a:cs typeface="Arial"/>
              </a:rPr>
              <a:t>i</a:t>
            </a:r>
            <a:r>
              <a:rPr i="1" spc="-10" dirty="0">
                <a:solidFill>
                  <a:srgbClr val="001948"/>
                </a:solidFill>
                <a:cs typeface="Arial"/>
              </a:rPr>
              <a:t>p</a:t>
            </a:r>
            <a:r>
              <a:rPr i="1" spc="-5" dirty="0">
                <a:solidFill>
                  <a:srgbClr val="001948"/>
                </a:solidFill>
                <a:cs typeface="Arial"/>
              </a:rPr>
              <a:t> </a:t>
            </a:r>
            <a:r>
              <a:rPr spc="-10" dirty="0">
                <a:solidFill>
                  <a:srgbClr val="001948"/>
                </a:solidFill>
                <a:cs typeface="Arial"/>
              </a:rPr>
              <a:t>in</a:t>
            </a:r>
            <a:r>
              <a:rPr spc="-15" dirty="0">
                <a:solidFill>
                  <a:srgbClr val="001948"/>
                </a:solidFill>
                <a:cs typeface="Arial"/>
              </a:rPr>
              <a:t> </a:t>
            </a:r>
            <a:r>
              <a:rPr spc="-10" dirty="0">
                <a:solidFill>
                  <a:srgbClr val="001948"/>
                </a:solidFill>
                <a:cs typeface="Arial"/>
              </a:rPr>
              <a:t>p</a:t>
            </a:r>
            <a:r>
              <a:rPr spc="-15" dirty="0">
                <a:solidFill>
                  <a:srgbClr val="001948"/>
                </a:solidFill>
                <a:cs typeface="Arial"/>
              </a:rPr>
              <a:t>r</a:t>
            </a:r>
            <a:r>
              <a:rPr spc="-10" dirty="0">
                <a:solidFill>
                  <a:srgbClr val="001948"/>
                </a:solidFill>
                <a:cs typeface="Arial"/>
              </a:rPr>
              <a:t>ofe</a:t>
            </a:r>
            <a:r>
              <a:rPr spc="-5" dirty="0">
                <a:solidFill>
                  <a:srgbClr val="001948"/>
                </a:solidFill>
                <a:cs typeface="Arial"/>
              </a:rPr>
              <a:t>ss</a:t>
            </a:r>
            <a:r>
              <a:rPr dirty="0">
                <a:solidFill>
                  <a:srgbClr val="001948"/>
                </a:solidFill>
                <a:cs typeface="Arial"/>
              </a:rPr>
              <a:t>i</a:t>
            </a:r>
            <a:r>
              <a:rPr spc="-10" dirty="0">
                <a:solidFill>
                  <a:srgbClr val="001948"/>
                </a:solidFill>
                <a:cs typeface="Arial"/>
              </a:rPr>
              <a:t>on</a:t>
            </a:r>
            <a:r>
              <a:rPr spc="10" dirty="0">
                <a:solidFill>
                  <a:srgbClr val="001948"/>
                </a:solidFill>
                <a:cs typeface="Arial"/>
              </a:rPr>
              <a:t> </a:t>
            </a:r>
            <a:r>
              <a:rPr spc="-10" dirty="0">
                <a:solidFill>
                  <a:srgbClr val="001948"/>
                </a:solidFill>
                <a:cs typeface="Arial"/>
              </a:rPr>
              <a:t>or</a:t>
            </a:r>
            <a:r>
              <a:rPr spc="5" dirty="0">
                <a:solidFill>
                  <a:srgbClr val="001948"/>
                </a:solidFill>
                <a:cs typeface="Arial"/>
              </a:rPr>
              <a:t> </a:t>
            </a:r>
            <a:r>
              <a:rPr spc="-10" dirty="0">
                <a:solidFill>
                  <a:srgbClr val="001948"/>
                </a:solidFill>
                <a:cs typeface="Arial"/>
              </a:rPr>
              <a:t>p</a:t>
            </a:r>
            <a:r>
              <a:rPr spc="-15" dirty="0">
                <a:solidFill>
                  <a:srgbClr val="001948"/>
                </a:solidFill>
                <a:cs typeface="Arial"/>
              </a:rPr>
              <a:t>r</a:t>
            </a:r>
            <a:r>
              <a:rPr spc="-10" dirty="0">
                <a:solidFill>
                  <a:srgbClr val="001948"/>
                </a:solidFill>
                <a:cs typeface="Arial"/>
              </a:rPr>
              <a:t>ofe</a:t>
            </a:r>
            <a:r>
              <a:rPr spc="-5" dirty="0">
                <a:solidFill>
                  <a:srgbClr val="001948"/>
                </a:solidFill>
                <a:cs typeface="Arial"/>
              </a:rPr>
              <a:t>ss</a:t>
            </a:r>
            <a:r>
              <a:rPr spc="-10" dirty="0">
                <a:solidFill>
                  <a:srgbClr val="001948"/>
                </a:solidFill>
                <a:cs typeface="Arial"/>
              </a:rPr>
              <a:t>ional </a:t>
            </a:r>
            <a:r>
              <a:rPr spc="-5" dirty="0">
                <a:solidFill>
                  <a:srgbClr val="001948"/>
                </a:solidFill>
                <a:cs typeface="Arial"/>
              </a:rPr>
              <a:t>s</a:t>
            </a:r>
            <a:r>
              <a:rPr spc="-10" dirty="0">
                <a:solidFill>
                  <a:srgbClr val="001948"/>
                </a:solidFill>
                <a:cs typeface="Arial"/>
              </a:rPr>
              <a:t>o</a:t>
            </a:r>
            <a:r>
              <a:rPr spc="-5" dirty="0">
                <a:solidFill>
                  <a:srgbClr val="001948"/>
                </a:solidFill>
                <a:cs typeface="Arial"/>
              </a:rPr>
              <a:t>c</a:t>
            </a:r>
            <a:r>
              <a:rPr dirty="0">
                <a:solidFill>
                  <a:srgbClr val="001948"/>
                </a:solidFill>
                <a:cs typeface="Arial"/>
              </a:rPr>
              <a:t>i</a:t>
            </a:r>
            <a:r>
              <a:rPr spc="-10" dirty="0">
                <a:solidFill>
                  <a:srgbClr val="001948"/>
                </a:solidFill>
                <a:cs typeface="Arial"/>
              </a:rPr>
              <a:t>et</a:t>
            </a:r>
            <a:r>
              <a:rPr dirty="0">
                <a:solidFill>
                  <a:srgbClr val="001948"/>
                </a:solidFill>
                <a:cs typeface="Arial"/>
              </a:rPr>
              <a:t>i</a:t>
            </a:r>
            <a:r>
              <a:rPr spc="-10" dirty="0">
                <a:solidFill>
                  <a:srgbClr val="001948"/>
                </a:solidFill>
                <a:cs typeface="Arial"/>
              </a:rPr>
              <a:t>e</a:t>
            </a:r>
            <a:r>
              <a:rPr spc="-5" dirty="0">
                <a:solidFill>
                  <a:srgbClr val="001948"/>
                </a:solidFill>
                <a:cs typeface="Arial"/>
              </a:rPr>
              <a:t>s,</a:t>
            </a:r>
            <a:r>
              <a:rPr spc="-15" dirty="0">
                <a:solidFill>
                  <a:srgbClr val="001948"/>
                </a:solidFill>
                <a:cs typeface="Arial"/>
              </a:rPr>
              <a:t> </a:t>
            </a:r>
            <a:r>
              <a:rPr spc="-10" dirty="0">
                <a:solidFill>
                  <a:srgbClr val="001948"/>
                </a:solidFill>
                <a:cs typeface="Arial"/>
              </a:rPr>
              <a:t>a</a:t>
            </a:r>
            <a:r>
              <a:rPr spc="-5" dirty="0">
                <a:solidFill>
                  <a:srgbClr val="001948"/>
                </a:solidFill>
                <a:cs typeface="Arial"/>
              </a:rPr>
              <a:t>ss</a:t>
            </a:r>
            <a:r>
              <a:rPr spc="-10" dirty="0">
                <a:solidFill>
                  <a:srgbClr val="001948"/>
                </a:solidFill>
                <a:cs typeface="Arial"/>
              </a:rPr>
              <a:t>o</a:t>
            </a:r>
            <a:r>
              <a:rPr spc="-5" dirty="0">
                <a:solidFill>
                  <a:srgbClr val="001948"/>
                </a:solidFill>
                <a:cs typeface="Arial"/>
              </a:rPr>
              <a:t>c</a:t>
            </a:r>
            <a:r>
              <a:rPr dirty="0">
                <a:solidFill>
                  <a:srgbClr val="001948"/>
                </a:solidFill>
                <a:cs typeface="Arial"/>
              </a:rPr>
              <a:t>i</a:t>
            </a:r>
            <a:r>
              <a:rPr spc="-10" dirty="0">
                <a:solidFill>
                  <a:srgbClr val="001948"/>
                </a:solidFill>
                <a:cs typeface="Arial"/>
              </a:rPr>
              <a:t>at</a:t>
            </a:r>
            <a:r>
              <a:rPr dirty="0">
                <a:solidFill>
                  <a:srgbClr val="001948"/>
                </a:solidFill>
                <a:cs typeface="Arial"/>
              </a:rPr>
              <a:t>i</a:t>
            </a:r>
            <a:r>
              <a:rPr spc="-10" dirty="0">
                <a:solidFill>
                  <a:srgbClr val="001948"/>
                </a:solidFill>
                <a:cs typeface="Arial"/>
              </a:rPr>
              <a:t>on</a:t>
            </a:r>
            <a:r>
              <a:rPr spc="-5" dirty="0">
                <a:solidFill>
                  <a:srgbClr val="001948"/>
                </a:solidFill>
                <a:cs typeface="Arial"/>
              </a:rPr>
              <a:t>s,</a:t>
            </a:r>
            <a:r>
              <a:rPr spc="-25" dirty="0">
                <a:solidFill>
                  <a:srgbClr val="001948"/>
                </a:solidFill>
                <a:cs typeface="Arial"/>
              </a:rPr>
              <a:t> </a:t>
            </a:r>
            <a:r>
              <a:rPr spc="-10" dirty="0">
                <a:solidFill>
                  <a:srgbClr val="001948"/>
                </a:solidFill>
                <a:cs typeface="Arial"/>
              </a:rPr>
              <a:t>or</a:t>
            </a:r>
            <a:r>
              <a:rPr spc="5" dirty="0">
                <a:solidFill>
                  <a:srgbClr val="001948"/>
                </a:solidFill>
                <a:cs typeface="Arial"/>
              </a:rPr>
              <a:t> </a:t>
            </a:r>
            <a:r>
              <a:rPr spc="-10" dirty="0">
                <a:solidFill>
                  <a:srgbClr val="001948"/>
                </a:solidFill>
                <a:cs typeface="Arial"/>
              </a:rPr>
              <a:t>o</a:t>
            </a:r>
            <a:r>
              <a:rPr spc="-15" dirty="0">
                <a:solidFill>
                  <a:srgbClr val="001948"/>
                </a:solidFill>
                <a:cs typeface="Arial"/>
              </a:rPr>
              <a:t>r</a:t>
            </a:r>
            <a:r>
              <a:rPr spc="-10" dirty="0">
                <a:solidFill>
                  <a:srgbClr val="001948"/>
                </a:solidFill>
                <a:cs typeface="Arial"/>
              </a:rPr>
              <a:t>gani</a:t>
            </a:r>
            <a:r>
              <a:rPr spc="-5" dirty="0">
                <a:solidFill>
                  <a:srgbClr val="001948"/>
                </a:solidFill>
                <a:cs typeface="Arial"/>
              </a:rPr>
              <a:t>z</a:t>
            </a:r>
            <a:r>
              <a:rPr spc="-10" dirty="0">
                <a:solidFill>
                  <a:srgbClr val="001948"/>
                </a:solidFill>
                <a:cs typeface="Arial"/>
              </a:rPr>
              <a:t>at</a:t>
            </a:r>
            <a:r>
              <a:rPr dirty="0">
                <a:solidFill>
                  <a:srgbClr val="001948"/>
                </a:solidFill>
                <a:cs typeface="Arial"/>
              </a:rPr>
              <a:t>i</a:t>
            </a:r>
            <a:r>
              <a:rPr spc="-10" dirty="0">
                <a:solidFill>
                  <a:srgbClr val="001948"/>
                </a:solidFill>
                <a:cs typeface="Arial"/>
              </a:rPr>
              <a:t>ons</a:t>
            </a:r>
            <a:r>
              <a:rPr lang="en-US" spc="-10" dirty="0">
                <a:solidFill>
                  <a:srgbClr val="001948"/>
                </a:solidFill>
                <a:cs typeface="Arial"/>
              </a:rPr>
              <a:t> </a:t>
            </a:r>
            <a:r>
              <a:rPr i="1" spc="-10" dirty="0">
                <a:solidFill>
                  <a:srgbClr val="001948"/>
                </a:solidFill>
                <a:cs typeface="Arial"/>
              </a:rPr>
              <a:t>that</a:t>
            </a:r>
            <a:r>
              <a:rPr i="1" spc="10" dirty="0">
                <a:solidFill>
                  <a:srgbClr val="001948"/>
                </a:solidFill>
                <a:cs typeface="Arial"/>
              </a:rPr>
              <a:t> </a:t>
            </a:r>
            <a:r>
              <a:rPr i="1" dirty="0">
                <a:solidFill>
                  <a:srgbClr val="001948"/>
                </a:solidFill>
                <a:cs typeface="Arial"/>
              </a:rPr>
              <a:t>i</a:t>
            </a:r>
            <a:r>
              <a:rPr i="1" spc="-10" dirty="0">
                <a:solidFill>
                  <a:srgbClr val="001948"/>
                </a:solidFill>
                <a:cs typeface="Arial"/>
              </a:rPr>
              <a:t>nf</a:t>
            </a:r>
            <a:r>
              <a:rPr i="1" dirty="0">
                <a:solidFill>
                  <a:srgbClr val="001948"/>
                </a:solidFill>
                <a:cs typeface="Arial"/>
              </a:rPr>
              <a:t>l</a:t>
            </a:r>
            <a:r>
              <a:rPr i="1" spc="-10" dirty="0">
                <a:solidFill>
                  <a:srgbClr val="001948"/>
                </a:solidFill>
                <a:cs typeface="Arial"/>
              </a:rPr>
              <a:t>uen</a:t>
            </a:r>
            <a:r>
              <a:rPr i="1" spc="-5" dirty="0">
                <a:solidFill>
                  <a:srgbClr val="001948"/>
                </a:solidFill>
                <a:cs typeface="Arial"/>
              </a:rPr>
              <a:t>c</a:t>
            </a:r>
            <a:r>
              <a:rPr i="1" spc="-10" dirty="0">
                <a:solidFill>
                  <a:srgbClr val="001948"/>
                </a:solidFill>
                <a:cs typeface="Arial"/>
              </a:rPr>
              <a:t>es</a:t>
            </a:r>
            <a:r>
              <a:rPr i="1" spc="-5" dirty="0">
                <a:solidFill>
                  <a:srgbClr val="001948"/>
                </a:solidFill>
                <a:cs typeface="Arial"/>
              </a:rPr>
              <a:t> </a:t>
            </a:r>
            <a:r>
              <a:rPr spc="-5" dirty="0">
                <a:solidFill>
                  <a:srgbClr val="001948"/>
                </a:solidFill>
                <a:cs typeface="Arial"/>
              </a:rPr>
              <a:t>s</a:t>
            </a:r>
            <a:r>
              <a:rPr spc="-10" dirty="0">
                <a:solidFill>
                  <a:srgbClr val="001948"/>
                </a:solidFill>
                <a:cs typeface="Arial"/>
              </a:rPr>
              <a:t>tanda</a:t>
            </a:r>
            <a:r>
              <a:rPr spc="-15" dirty="0">
                <a:solidFill>
                  <a:srgbClr val="001948"/>
                </a:solidFill>
                <a:cs typeface="Arial"/>
              </a:rPr>
              <a:t>r</a:t>
            </a:r>
            <a:r>
              <a:rPr spc="-10" dirty="0">
                <a:solidFill>
                  <a:srgbClr val="001948"/>
                </a:solidFill>
                <a:cs typeface="Arial"/>
              </a:rPr>
              <a:t>ds</a:t>
            </a:r>
            <a:r>
              <a:rPr spc="15" dirty="0">
                <a:solidFill>
                  <a:srgbClr val="001948"/>
                </a:solidFill>
                <a:cs typeface="Arial"/>
              </a:rPr>
              <a:t> </a:t>
            </a:r>
            <a:r>
              <a:rPr spc="-5" dirty="0">
                <a:solidFill>
                  <a:srgbClr val="001948"/>
                </a:solidFill>
                <a:cs typeface="Arial"/>
              </a:rPr>
              <a:t>/</a:t>
            </a:r>
            <a:r>
              <a:rPr spc="10" dirty="0">
                <a:solidFill>
                  <a:srgbClr val="001948"/>
                </a:solidFill>
                <a:cs typeface="Arial"/>
              </a:rPr>
              <a:t> </a:t>
            </a:r>
            <a:r>
              <a:rPr spc="-10" dirty="0">
                <a:solidFill>
                  <a:srgbClr val="001948"/>
                </a:solidFill>
                <a:cs typeface="Arial"/>
              </a:rPr>
              <a:t>effe</a:t>
            </a:r>
            <a:r>
              <a:rPr spc="-5" dirty="0">
                <a:solidFill>
                  <a:srgbClr val="001948"/>
                </a:solidFill>
                <a:cs typeface="Arial"/>
              </a:rPr>
              <a:t>ctiv</a:t>
            </a:r>
            <a:r>
              <a:rPr spc="-10" dirty="0">
                <a:solidFill>
                  <a:srgbClr val="001948"/>
                </a:solidFill>
                <a:cs typeface="Arial"/>
              </a:rPr>
              <a:t>ene</a:t>
            </a:r>
            <a:r>
              <a:rPr spc="-5" dirty="0">
                <a:solidFill>
                  <a:srgbClr val="001948"/>
                </a:solidFill>
                <a:cs typeface="Arial"/>
              </a:rPr>
              <a:t>s</a:t>
            </a:r>
            <a:r>
              <a:rPr spc="-10" dirty="0">
                <a:solidFill>
                  <a:srgbClr val="001948"/>
                </a:solidFill>
                <a:cs typeface="Arial"/>
              </a:rPr>
              <a:t>s of</a:t>
            </a:r>
            <a:r>
              <a:rPr spc="10" dirty="0">
                <a:solidFill>
                  <a:srgbClr val="001948"/>
                </a:solidFill>
                <a:cs typeface="Arial"/>
              </a:rPr>
              <a:t> </a:t>
            </a:r>
            <a:r>
              <a:rPr spc="-10" dirty="0">
                <a:solidFill>
                  <a:srgbClr val="001948"/>
                </a:solidFill>
                <a:cs typeface="Arial"/>
              </a:rPr>
              <a:t>di</a:t>
            </a:r>
            <a:r>
              <a:rPr spc="-5" dirty="0">
                <a:solidFill>
                  <a:srgbClr val="001948"/>
                </a:solidFill>
                <a:cs typeface="Arial"/>
              </a:rPr>
              <a:t>sci</a:t>
            </a:r>
            <a:r>
              <a:rPr spc="-10" dirty="0">
                <a:solidFill>
                  <a:srgbClr val="001948"/>
                </a:solidFill>
                <a:cs typeface="Arial"/>
              </a:rPr>
              <a:t>pl</a:t>
            </a:r>
            <a:r>
              <a:rPr spc="-15" dirty="0">
                <a:solidFill>
                  <a:srgbClr val="001948"/>
                </a:solidFill>
                <a:cs typeface="Arial"/>
              </a:rPr>
              <a:t>i</a:t>
            </a:r>
            <a:r>
              <a:rPr spc="-10" dirty="0">
                <a:solidFill>
                  <a:srgbClr val="001948"/>
                </a:solidFill>
                <a:cs typeface="Arial"/>
              </a:rPr>
              <a:t>ne</a:t>
            </a:r>
            <a:r>
              <a:rPr spc="-25" dirty="0">
                <a:solidFill>
                  <a:srgbClr val="001948"/>
                </a:solidFill>
                <a:cs typeface="Arial"/>
              </a:rPr>
              <a:t> </a:t>
            </a:r>
            <a:r>
              <a:rPr spc="-15" dirty="0">
                <a:solidFill>
                  <a:srgbClr val="001948"/>
                </a:solidFill>
                <a:cs typeface="Arial"/>
              </a:rPr>
              <a:t>(</a:t>
            </a:r>
            <a:r>
              <a:rPr spc="-10" dirty="0">
                <a:solidFill>
                  <a:srgbClr val="001948"/>
                </a:solidFill>
                <a:cs typeface="Arial"/>
              </a:rPr>
              <a:t>not</a:t>
            </a:r>
            <a:r>
              <a:rPr spc="10" dirty="0">
                <a:solidFill>
                  <a:srgbClr val="001948"/>
                </a:solidFill>
                <a:cs typeface="Arial"/>
              </a:rPr>
              <a:t> </a:t>
            </a:r>
            <a:r>
              <a:rPr spc="-5" dirty="0">
                <a:solidFill>
                  <a:srgbClr val="001948"/>
                </a:solidFill>
                <a:cs typeface="Arial"/>
              </a:rPr>
              <a:t>si</a:t>
            </a:r>
            <a:r>
              <a:rPr spc="-10" dirty="0">
                <a:solidFill>
                  <a:srgbClr val="001948"/>
                </a:solidFill>
                <a:cs typeface="Arial"/>
              </a:rPr>
              <a:t>mply </a:t>
            </a:r>
            <a:r>
              <a:rPr spc="-15" dirty="0">
                <a:solidFill>
                  <a:srgbClr val="001948"/>
                </a:solidFill>
                <a:cs typeface="Arial"/>
              </a:rPr>
              <a:t>adm</a:t>
            </a:r>
            <a:r>
              <a:rPr dirty="0">
                <a:solidFill>
                  <a:srgbClr val="001948"/>
                </a:solidFill>
                <a:cs typeface="Arial"/>
              </a:rPr>
              <a:t>i</a:t>
            </a:r>
            <a:r>
              <a:rPr spc="-10" dirty="0">
                <a:solidFill>
                  <a:srgbClr val="001948"/>
                </a:solidFill>
                <a:cs typeface="Arial"/>
              </a:rPr>
              <a:t>n</a:t>
            </a:r>
            <a:r>
              <a:rPr spc="-5" dirty="0">
                <a:solidFill>
                  <a:srgbClr val="001948"/>
                </a:solidFill>
                <a:cs typeface="Arial"/>
              </a:rPr>
              <a:t> </a:t>
            </a:r>
            <a:r>
              <a:rPr lang="en-US" spc="-5" dirty="0">
                <a:solidFill>
                  <a:srgbClr val="001948"/>
                </a:solidFill>
                <a:cs typeface="Arial"/>
              </a:rPr>
              <a:t>r</a:t>
            </a:r>
            <a:r>
              <a:rPr spc="-10" dirty="0">
                <a:solidFill>
                  <a:srgbClr val="001948"/>
                </a:solidFill>
                <a:cs typeface="Arial"/>
              </a:rPr>
              <a:t>o</a:t>
            </a:r>
            <a:r>
              <a:rPr dirty="0">
                <a:solidFill>
                  <a:srgbClr val="001948"/>
                </a:solidFill>
                <a:cs typeface="Arial"/>
              </a:rPr>
              <a:t>l</a:t>
            </a:r>
            <a:r>
              <a:rPr spc="-10" dirty="0">
                <a:solidFill>
                  <a:srgbClr val="001948"/>
                </a:solidFill>
                <a:cs typeface="Arial"/>
              </a:rPr>
              <a:t>e)</a:t>
            </a:r>
            <a:endParaRPr dirty="0">
              <a:cs typeface="Arial"/>
            </a:endParaRPr>
          </a:p>
          <a:p>
            <a:pPr marL="300355" indent="-287655">
              <a:buClr>
                <a:srgbClr val="001948"/>
              </a:buClr>
              <a:buFont typeface="Arial"/>
              <a:buChar char="•"/>
              <a:tabLst>
                <a:tab pos="300990" algn="l"/>
              </a:tabLst>
            </a:pPr>
            <a:r>
              <a:rPr sz="2400" spc="-5" dirty="0">
                <a:solidFill>
                  <a:srgbClr val="001948"/>
                </a:solidFill>
                <a:cs typeface="Arial"/>
              </a:rPr>
              <a:t>E</a:t>
            </a:r>
            <a:r>
              <a:rPr sz="2400" spc="-10" dirty="0">
                <a:solidFill>
                  <a:srgbClr val="001948"/>
                </a:solidFill>
                <a:cs typeface="Arial"/>
              </a:rPr>
              <a:t>x</a:t>
            </a:r>
            <a:r>
              <a:rPr sz="2400" dirty="0">
                <a:solidFill>
                  <a:srgbClr val="001948"/>
                </a:solidFill>
                <a:cs typeface="Arial"/>
              </a:rPr>
              <a:t>e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m</a:t>
            </a:r>
            <a:r>
              <a:rPr sz="2400" dirty="0">
                <a:solidFill>
                  <a:srgbClr val="001948"/>
                </a:solidFill>
                <a:cs typeface="Arial"/>
              </a:rPr>
              <a:t>plary</a:t>
            </a:r>
            <a:r>
              <a:rPr sz="2400" spc="-25" dirty="0">
                <a:solidFill>
                  <a:srgbClr val="001948"/>
                </a:solidFill>
                <a:cs typeface="Arial"/>
              </a:rPr>
              <a:t> 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P</a:t>
            </a:r>
            <a:r>
              <a:rPr sz="2400" dirty="0">
                <a:solidFill>
                  <a:srgbClr val="001948"/>
                </a:solidFill>
                <a:cs typeface="Arial"/>
              </a:rPr>
              <a:t>ro</a:t>
            </a:r>
            <a:r>
              <a:rPr sz="2400" spc="-10" dirty="0">
                <a:solidFill>
                  <a:srgbClr val="001948"/>
                </a:solidFill>
                <a:cs typeface="Arial"/>
              </a:rPr>
              <a:t>f</a:t>
            </a:r>
            <a:r>
              <a:rPr sz="2400" dirty="0">
                <a:solidFill>
                  <a:srgbClr val="001948"/>
                </a:solidFill>
                <a:cs typeface="Arial"/>
              </a:rPr>
              <a:t>e</a:t>
            </a:r>
            <a:r>
              <a:rPr sz="2400" spc="5" dirty="0">
                <a:solidFill>
                  <a:srgbClr val="001948"/>
                </a:solidFill>
                <a:cs typeface="Arial"/>
              </a:rPr>
              <a:t>ss</a:t>
            </a:r>
            <a:r>
              <a:rPr sz="2400" dirty="0">
                <a:solidFill>
                  <a:srgbClr val="001948"/>
                </a:solidFill>
                <a:cs typeface="Arial"/>
              </a:rPr>
              <a:t>ional</a:t>
            </a:r>
            <a:r>
              <a:rPr sz="2400" spc="-35" dirty="0">
                <a:solidFill>
                  <a:srgbClr val="001948"/>
                </a:solidFill>
                <a:cs typeface="Arial"/>
              </a:rPr>
              <a:t> 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P</a:t>
            </a:r>
            <a:r>
              <a:rPr sz="2400" dirty="0">
                <a:solidFill>
                  <a:srgbClr val="001948"/>
                </a:solidFill>
                <a:cs typeface="Arial"/>
              </a:rPr>
              <a:t>ra</a:t>
            </a:r>
            <a:r>
              <a:rPr sz="2400" spc="5" dirty="0">
                <a:solidFill>
                  <a:srgbClr val="001948"/>
                </a:solidFill>
                <a:cs typeface="Arial"/>
              </a:rPr>
              <a:t>c</a:t>
            </a:r>
            <a:r>
              <a:rPr sz="2400" spc="-10" dirty="0">
                <a:solidFill>
                  <a:srgbClr val="001948"/>
                </a:solidFill>
                <a:cs typeface="Arial"/>
              </a:rPr>
              <a:t>t</a:t>
            </a:r>
            <a:r>
              <a:rPr sz="2400" dirty="0">
                <a:solidFill>
                  <a:srgbClr val="001948"/>
                </a:solidFill>
                <a:cs typeface="Arial"/>
              </a:rPr>
              <a:t>i</a:t>
            </a:r>
            <a:r>
              <a:rPr sz="2400" spc="5" dirty="0">
                <a:solidFill>
                  <a:srgbClr val="001948"/>
                </a:solidFill>
                <a:cs typeface="Arial"/>
              </a:rPr>
              <a:t>c</a:t>
            </a:r>
            <a:r>
              <a:rPr sz="2400" dirty="0">
                <a:solidFill>
                  <a:srgbClr val="001948"/>
                </a:solidFill>
                <a:cs typeface="Arial"/>
              </a:rPr>
              <a:t>e</a:t>
            </a:r>
            <a:endParaRPr sz="2400" dirty="0">
              <a:cs typeface="Arial"/>
            </a:endParaRPr>
          </a:p>
          <a:p>
            <a:pPr marL="701040" marR="342900" lvl="1" indent="-286385">
              <a:spcBef>
                <a:spcPts val="400"/>
              </a:spcBef>
              <a:buClr>
                <a:srgbClr val="001948"/>
              </a:buClr>
              <a:buFont typeface="Arial"/>
              <a:buChar char="–"/>
              <a:tabLst>
                <a:tab pos="701675" algn="l"/>
              </a:tabLst>
            </a:pPr>
            <a:r>
              <a:rPr spc="-15" dirty="0">
                <a:solidFill>
                  <a:srgbClr val="001948"/>
                </a:solidFill>
                <a:cs typeface="Arial"/>
              </a:rPr>
              <a:t>Pr</a:t>
            </a:r>
            <a:r>
              <a:rPr spc="-10" dirty="0">
                <a:solidFill>
                  <a:srgbClr val="001948"/>
                </a:solidFill>
                <a:cs typeface="Arial"/>
              </a:rPr>
              <a:t>a</a:t>
            </a:r>
            <a:r>
              <a:rPr spc="-5" dirty="0">
                <a:solidFill>
                  <a:srgbClr val="001948"/>
                </a:solidFill>
                <a:cs typeface="Arial"/>
              </a:rPr>
              <a:t>ctic</a:t>
            </a:r>
            <a:r>
              <a:rPr spc="-10" dirty="0">
                <a:solidFill>
                  <a:srgbClr val="001948"/>
                </a:solidFill>
                <a:cs typeface="Arial"/>
              </a:rPr>
              <a:t>e</a:t>
            </a:r>
            <a:r>
              <a:rPr spc="-5" dirty="0">
                <a:solidFill>
                  <a:srgbClr val="001948"/>
                </a:solidFill>
                <a:cs typeface="Arial"/>
              </a:rPr>
              <a:t> </a:t>
            </a:r>
            <a:r>
              <a:rPr spc="-10" dirty="0">
                <a:solidFill>
                  <a:srgbClr val="001948"/>
                </a:solidFill>
                <a:cs typeface="Arial"/>
              </a:rPr>
              <a:t>has</a:t>
            </a:r>
            <a:r>
              <a:rPr spc="5" dirty="0">
                <a:solidFill>
                  <a:srgbClr val="001948"/>
                </a:solidFill>
                <a:cs typeface="Arial"/>
              </a:rPr>
              <a:t> </a:t>
            </a:r>
            <a:r>
              <a:rPr spc="-10" dirty="0">
                <a:solidFill>
                  <a:srgbClr val="001948"/>
                </a:solidFill>
                <a:cs typeface="Arial"/>
              </a:rPr>
              <a:t>been</a:t>
            </a:r>
            <a:r>
              <a:rPr spc="-5" dirty="0">
                <a:solidFill>
                  <a:srgbClr val="001948"/>
                </a:solidFill>
                <a:cs typeface="Arial"/>
              </a:rPr>
              <a:t> </a:t>
            </a:r>
            <a:r>
              <a:rPr i="1" spc="-15" dirty="0">
                <a:solidFill>
                  <a:srgbClr val="001948"/>
                </a:solidFill>
                <a:cs typeface="Arial"/>
              </a:rPr>
              <a:t>r</a:t>
            </a:r>
            <a:r>
              <a:rPr i="1" spc="-10" dirty="0">
                <a:solidFill>
                  <a:srgbClr val="001948"/>
                </a:solidFill>
                <a:cs typeface="Arial"/>
              </a:rPr>
              <a:t>e</a:t>
            </a:r>
            <a:r>
              <a:rPr i="1" spc="-5" dirty="0">
                <a:solidFill>
                  <a:srgbClr val="001948"/>
                </a:solidFill>
                <a:cs typeface="Arial"/>
              </a:rPr>
              <a:t>c</a:t>
            </a:r>
            <a:r>
              <a:rPr i="1" spc="-10" dirty="0">
                <a:solidFill>
                  <a:srgbClr val="001948"/>
                </a:solidFill>
                <a:cs typeface="Arial"/>
              </a:rPr>
              <a:t>ogn</a:t>
            </a:r>
            <a:r>
              <a:rPr i="1" dirty="0">
                <a:solidFill>
                  <a:srgbClr val="001948"/>
                </a:solidFill>
                <a:cs typeface="Arial"/>
              </a:rPr>
              <a:t>i</a:t>
            </a:r>
            <a:r>
              <a:rPr i="1" spc="-65" dirty="0">
                <a:solidFill>
                  <a:srgbClr val="001948"/>
                </a:solidFill>
                <a:cs typeface="Arial"/>
              </a:rPr>
              <a:t>z</a:t>
            </a:r>
            <a:r>
              <a:rPr i="1" spc="-10" dirty="0">
                <a:solidFill>
                  <a:srgbClr val="001948"/>
                </a:solidFill>
                <a:cs typeface="Arial"/>
              </a:rPr>
              <a:t>ed</a:t>
            </a:r>
            <a:r>
              <a:rPr i="1" spc="55" dirty="0">
                <a:solidFill>
                  <a:srgbClr val="001948"/>
                </a:solidFill>
                <a:cs typeface="Arial"/>
              </a:rPr>
              <a:t> </a:t>
            </a:r>
            <a:r>
              <a:rPr i="1" spc="-10" dirty="0">
                <a:solidFill>
                  <a:srgbClr val="001948"/>
                </a:solidFill>
                <a:cs typeface="Arial"/>
              </a:rPr>
              <a:t>by</a:t>
            </a:r>
            <a:r>
              <a:rPr i="1" spc="5" dirty="0">
                <a:solidFill>
                  <a:srgbClr val="001948"/>
                </a:solidFill>
                <a:cs typeface="Arial"/>
              </a:rPr>
              <a:t> </a:t>
            </a:r>
            <a:r>
              <a:rPr i="1" spc="-10" dirty="0">
                <a:solidFill>
                  <a:srgbClr val="001948"/>
                </a:solidFill>
                <a:cs typeface="Arial"/>
              </a:rPr>
              <a:t>pee</a:t>
            </a:r>
            <a:r>
              <a:rPr i="1" spc="-15" dirty="0">
                <a:solidFill>
                  <a:srgbClr val="001948"/>
                </a:solidFill>
                <a:cs typeface="Arial"/>
              </a:rPr>
              <a:t>r</a:t>
            </a:r>
            <a:r>
              <a:rPr i="1" spc="-10" dirty="0">
                <a:solidFill>
                  <a:srgbClr val="001948"/>
                </a:solidFill>
                <a:cs typeface="Arial"/>
              </a:rPr>
              <a:t>s</a:t>
            </a:r>
            <a:r>
              <a:rPr i="1" spc="25" dirty="0">
                <a:solidFill>
                  <a:srgbClr val="001948"/>
                </a:solidFill>
                <a:cs typeface="Arial"/>
              </a:rPr>
              <a:t> </a:t>
            </a:r>
            <a:r>
              <a:rPr spc="-10" dirty="0">
                <a:solidFill>
                  <a:srgbClr val="001948"/>
                </a:solidFill>
                <a:cs typeface="Arial"/>
              </a:rPr>
              <a:t>as</a:t>
            </a:r>
            <a:r>
              <a:rPr spc="5" dirty="0">
                <a:solidFill>
                  <a:srgbClr val="001948"/>
                </a:solidFill>
                <a:cs typeface="Arial"/>
              </a:rPr>
              <a:t> </a:t>
            </a:r>
            <a:r>
              <a:rPr spc="-10" dirty="0">
                <a:solidFill>
                  <a:srgbClr val="001948"/>
                </a:solidFill>
                <a:cs typeface="Arial"/>
              </a:rPr>
              <a:t>e</a:t>
            </a:r>
            <a:r>
              <a:rPr spc="-20" dirty="0">
                <a:solidFill>
                  <a:srgbClr val="001948"/>
                </a:solidFill>
                <a:cs typeface="Arial"/>
              </a:rPr>
              <a:t>x</a:t>
            </a:r>
            <a:r>
              <a:rPr spc="-10" dirty="0">
                <a:solidFill>
                  <a:srgbClr val="001948"/>
                </a:solidFill>
                <a:cs typeface="Arial"/>
              </a:rPr>
              <a:t>empla</a:t>
            </a:r>
            <a:r>
              <a:rPr spc="-15" dirty="0">
                <a:solidFill>
                  <a:srgbClr val="001948"/>
                </a:solidFill>
                <a:cs typeface="Arial"/>
              </a:rPr>
              <a:t>r</a:t>
            </a:r>
            <a:r>
              <a:rPr spc="-10" dirty="0">
                <a:solidFill>
                  <a:srgbClr val="001948"/>
                </a:solidFill>
                <a:cs typeface="Arial"/>
              </a:rPr>
              <a:t>y</a:t>
            </a:r>
            <a:r>
              <a:rPr spc="15" dirty="0">
                <a:solidFill>
                  <a:srgbClr val="001948"/>
                </a:solidFill>
                <a:cs typeface="Arial"/>
              </a:rPr>
              <a:t> </a:t>
            </a:r>
            <a:r>
              <a:rPr spc="-15" dirty="0">
                <a:solidFill>
                  <a:srgbClr val="001948"/>
                </a:solidFill>
                <a:cs typeface="Arial"/>
              </a:rPr>
              <a:t>AND</a:t>
            </a:r>
            <a:r>
              <a:rPr spc="-5" dirty="0">
                <a:solidFill>
                  <a:srgbClr val="001948"/>
                </a:solidFill>
                <a:cs typeface="Arial"/>
              </a:rPr>
              <a:t> </a:t>
            </a:r>
            <a:r>
              <a:rPr spc="-10" dirty="0">
                <a:solidFill>
                  <a:srgbClr val="001948"/>
                </a:solidFill>
                <a:cs typeface="Arial"/>
              </a:rPr>
              <a:t>been</a:t>
            </a:r>
            <a:r>
              <a:rPr spc="-5" dirty="0">
                <a:solidFill>
                  <a:srgbClr val="001948"/>
                </a:solidFill>
                <a:cs typeface="Arial"/>
              </a:rPr>
              <a:t> </a:t>
            </a:r>
            <a:r>
              <a:rPr i="1" spc="-10" dirty="0">
                <a:solidFill>
                  <a:srgbClr val="001948"/>
                </a:solidFill>
                <a:cs typeface="Arial"/>
              </a:rPr>
              <a:t>e</a:t>
            </a:r>
            <a:r>
              <a:rPr i="1" spc="-25" dirty="0">
                <a:solidFill>
                  <a:srgbClr val="001948"/>
                </a:solidFill>
                <a:cs typeface="Arial"/>
              </a:rPr>
              <a:t>m</a:t>
            </a:r>
            <a:r>
              <a:rPr i="1" spc="-10" dirty="0">
                <a:solidFill>
                  <a:srgbClr val="001948"/>
                </a:solidFill>
                <a:cs typeface="Arial"/>
              </a:rPr>
              <a:t>u</a:t>
            </a:r>
            <a:r>
              <a:rPr i="1" dirty="0">
                <a:solidFill>
                  <a:srgbClr val="001948"/>
                </a:solidFill>
                <a:cs typeface="Arial"/>
              </a:rPr>
              <a:t>l</a:t>
            </a:r>
            <a:r>
              <a:rPr i="1" spc="-10" dirty="0">
                <a:solidFill>
                  <a:srgbClr val="001948"/>
                </a:solidFill>
                <a:cs typeface="Arial"/>
              </a:rPr>
              <a:t>ated</a:t>
            </a:r>
            <a:r>
              <a:rPr i="1" spc="10" dirty="0">
                <a:solidFill>
                  <a:srgbClr val="001948"/>
                </a:solidFill>
                <a:cs typeface="Arial"/>
              </a:rPr>
              <a:t> </a:t>
            </a:r>
            <a:r>
              <a:rPr i="1" spc="-10" dirty="0">
                <a:solidFill>
                  <a:srgbClr val="001948"/>
                </a:solidFill>
                <a:cs typeface="Arial"/>
              </a:rPr>
              <a:t>or othe</a:t>
            </a:r>
            <a:r>
              <a:rPr i="1" spc="-15" dirty="0">
                <a:solidFill>
                  <a:srgbClr val="001948"/>
                </a:solidFill>
                <a:cs typeface="Arial"/>
              </a:rPr>
              <a:t>rw</a:t>
            </a:r>
            <a:r>
              <a:rPr i="1" dirty="0">
                <a:solidFill>
                  <a:srgbClr val="001948"/>
                </a:solidFill>
                <a:cs typeface="Arial"/>
              </a:rPr>
              <a:t>i</a:t>
            </a:r>
            <a:r>
              <a:rPr i="1" spc="-5" dirty="0">
                <a:solidFill>
                  <a:srgbClr val="001948"/>
                </a:solidFill>
                <a:cs typeface="Arial"/>
              </a:rPr>
              <a:t>s</a:t>
            </a:r>
            <a:r>
              <a:rPr i="1" spc="-10" dirty="0">
                <a:solidFill>
                  <a:srgbClr val="001948"/>
                </a:solidFill>
                <a:cs typeface="Arial"/>
              </a:rPr>
              <a:t>e</a:t>
            </a:r>
            <a:r>
              <a:rPr i="1" spc="-5" dirty="0">
                <a:solidFill>
                  <a:srgbClr val="001948"/>
                </a:solidFill>
                <a:cs typeface="Arial"/>
              </a:rPr>
              <a:t> </a:t>
            </a:r>
            <a:r>
              <a:rPr i="1" dirty="0">
                <a:solidFill>
                  <a:srgbClr val="001948"/>
                </a:solidFill>
                <a:cs typeface="Arial"/>
              </a:rPr>
              <a:t>i</a:t>
            </a:r>
            <a:r>
              <a:rPr i="1" spc="-25" dirty="0">
                <a:solidFill>
                  <a:srgbClr val="001948"/>
                </a:solidFill>
                <a:cs typeface="Arial"/>
              </a:rPr>
              <a:t>m</a:t>
            </a:r>
            <a:r>
              <a:rPr i="1" spc="-10" dirty="0">
                <a:solidFill>
                  <a:srgbClr val="001948"/>
                </a:solidFill>
                <a:cs typeface="Arial"/>
              </a:rPr>
              <a:t>pa</a:t>
            </a:r>
            <a:r>
              <a:rPr i="1" spc="-5" dirty="0">
                <a:solidFill>
                  <a:srgbClr val="001948"/>
                </a:solidFill>
                <a:cs typeface="Arial"/>
              </a:rPr>
              <a:t>c</a:t>
            </a:r>
            <a:r>
              <a:rPr i="1" spc="-10" dirty="0">
                <a:solidFill>
                  <a:srgbClr val="001948"/>
                </a:solidFill>
                <a:cs typeface="Arial"/>
              </a:rPr>
              <a:t>ted</a:t>
            </a:r>
            <a:r>
              <a:rPr i="1" spc="10" dirty="0">
                <a:solidFill>
                  <a:srgbClr val="001948"/>
                </a:solidFill>
                <a:cs typeface="Arial"/>
              </a:rPr>
              <a:t> </a:t>
            </a:r>
            <a:r>
              <a:rPr i="1" spc="-10" dirty="0">
                <a:solidFill>
                  <a:srgbClr val="001948"/>
                </a:solidFill>
                <a:cs typeface="Arial"/>
              </a:rPr>
              <a:t>p</a:t>
            </a:r>
            <a:r>
              <a:rPr i="1" spc="-15" dirty="0">
                <a:solidFill>
                  <a:srgbClr val="001948"/>
                </a:solidFill>
                <a:cs typeface="Arial"/>
              </a:rPr>
              <a:t>r</a:t>
            </a:r>
            <a:r>
              <a:rPr i="1" spc="-10" dirty="0">
                <a:solidFill>
                  <a:srgbClr val="001948"/>
                </a:solidFill>
                <a:cs typeface="Arial"/>
              </a:rPr>
              <a:t>a</a:t>
            </a:r>
            <a:r>
              <a:rPr i="1" spc="-5" dirty="0">
                <a:solidFill>
                  <a:srgbClr val="001948"/>
                </a:solidFill>
                <a:cs typeface="Arial"/>
              </a:rPr>
              <a:t>ct</a:t>
            </a:r>
            <a:r>
              <a:rPr i="1" dirty="0">
                <a:solidFill>
                  <a:srgbClr val="001948"/>
                </a:solidFill>
                <a:cs typeface="Arial"/>
              </a:rPr>
              <a:t>i</a:t>
            </a:r>
            <a:r>
              <a:rPr i="1" spc="-5" dirty="0">
                <a:solidFill>
                  <a:srgbClr val="001948"/>
                </a:solidFill>
                <a:cs typeface="Arial"/>
              </a:rPr>
              <a:t>c</a:t>
            </a:r>
            <a:r>
              <a:rPr i="1" spc="-10" dirty="0">
                <a:solidFill>
                  <a:srgbClr val="001948"/>
                </a:solidFill>
                <a:cs typeface="Arial"/>
              </a:rPr>
              <a:t>e</a:t>
            </a:r>
            <a:endParaRPr sz="1400" dirty="0">
              <a:cs typeface="Times New Roman"/>
            </a:endParaRPr>
          </a:p>
          <a:p>
            <a:pPr marL="300355" indent="-287655">
              <a:buClr>
                <a:srgbClr val="001948"/>
              </a:buClr>
              <a:buFont typeface="Arial"/>
              <a:buChar char="•"/>
              <a:tabLst>
                <a:tab pos="300990" algn="l"/>
              </a:tabLst>
            </a:pPr>
            <a:r>
              <a:rPr sz="2400" spc="-5" dirty="0">
                <a:solidFill>
                  <a:srgbClr val="001948"/>
                </a:solidFill>
                <a:cs typeface="Arial"/>
              </a:rPr>
              <a:t>P</a:t>
            </a:r>
            <a:r>
              <a:rPr sz="2400" dirty="0">
                <a:solidFill>
                  <a:srgbClr val="001948"/>
                </a:solidFill>
                <a:cs typeface="Arial"/>
              </a:rPr>
              <a:t>ro</a:t>
            </a:r>
            <a:r>
              <a:rPr sz="2400" spc="-10" dirty="0">
                <a:solidFill>
                  <a:srgbClr val="001948"/>
                </a:solidFill>
                <a:cs typeface="Arial"/>
              </a:rPr>
              <a:t>f</a:t>
            </a:r>
            <a:r>
              <a:rPr sz="2400" dirty="0">
                <a:solidFill>
                  <a:srgbClr val="001948"/>
                </a:solidFill>
                <a:cs typeface="Arial"/>
              </a:rPr>
              <a:t>e</a:t>
            </a:r>
            <a:r>
              <a:rPr sz="2400" spc="5" dirty="0">
                <a:solidFill>
                  <a:srgbClr val="001948"/>
                </a:solidFill>
                <a:cs typeface="Arial"/>
              </a:rPr>
              <a:t>ss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i</a:t>
            </a:r>
            <a:r>
              <a:rPr sz="2400" dirty="0">
                <a:solidFill>
                  <a:srgbClr val="001948"/>
                </a:solidFill>
                <a:cs typeface="Arial"/>
              </a:rPr>
              <a:t>onal</a:t>
            </a:r>
            <a:r>
              <a:rPr sz="2400" spc="-30" dirty="0">
                <a:solidFill>
                  <a:srgbClr val="001948"/>
                </a:solidFill>
                <a:cs typeface="Arial"/>
              </a:rPr>
              <a:t> </a:t>
            </a:r>
            <a:r>
              <a:rPr sz="2400" i="1" spc="-10" dirty="0">
                <a:solidFill>
                  <a:srgbClr val="001948"/>
                </a:solidFill>
                <a:cs typeface="Arial"/>
              </a:rPr>
              <a:t>I</a:t>
            </a:r>
            <a:r>
              <a:rPr sz="2400" i="1" dirty="0">
                <a:solidFill>
                  <a:srgbClr val="001948"/>
                </a:solidFill>
                <a:cs typeface="Arial"/>
              </a:rPr>
              <a:t>nno</a:t>
            </a:r>
            <a:r>
              <a:rPr sz="2400" i="1" spc="5" dirty="0">
                <a:solidFill>
                  <a:srgbClr val="001948"/>
                </a:solidFill>
                <a:cs typeface="Arial"/>
              </a:rPr>
              <a:t>v</a:t>
            </a:r>
            <a:r>
              <a:rPr sz="2400" i="1" dirty="0">
                <a:solidFill>
                  <a:srgbClr val="001948"/>
                </a:solidFill>
                <a:cs typeface="Arial"/>
              </a:rPr>
              <a:t>a</a:t>
            </a:r>
            <a:r>
              <a:rPr sz="2400" i="1" spc="-10" dirty="0">
                <a:solidFill>
                  <a:srgbClr val="001948"/>
                </a:solidFill>
                <a:cs typeface="Arial"/>
              </a:rPr>
              <a:t>t</a:t>
            </a:r>
            <a:r>
              <a:rPr sz="2400" i="1" spc="-5" dirty="0">
                <a:solidFill>
                  <a:srgbClr val="001948"/>
                </a:solidFill>
                <a:cs typeface="Arial"/>
              </a:rPr>
              <a:t>i</a:t>
            </a:r>
            <a:r>
              <a:rPr sz="2400" i="1" dirty="0">
                <a:solidFill>
                  <a:srgbClr val="001948"/>
                </a:solidFill>
                <a:cs typeface="Arial"/>
              </a:rPr>
              <a:t>on</a:t>
            </a:r>
            <a:r>
              <a:rPr sz="2400" i="1" spc="-40" dirty="0">
                <a:solidFill>
                  <a:srgbClr val="001948"/>
                </a:solidFill>
                <a:cs typeface="Arial"/>
              </a:rPr>
              <a:t> </a:t>
            </a:r>
            <a:r>
              <a:rPr sz="2400" dirty="0">
                <a:solidFill>
                  <a:srgbClr val="001948"/>
                </a:solidFill>
                <a:cs typeface="Arial"/>
              </a:rPr>
              <a:t>&amp;</a:t>
            </a:r>
            <a:r>
              <a:rPr sz="2400" spc="-10" dirty="0">
                <a:solidFill>
                  <a:srgbClr val="001948"/>
                </a:solidFill>
                <a:cs typeface="Arial"/>
              </a:rPr>
              <a:t> </a:t>
            </a:r>
            <a:r>
              <a:rPr sz="2400" spc="5" dirty="0">
                <a:solidFill>
                  <a:srgbClr val="001948"/>
                </a:solidFill>
                <a:cs typeface="Arial"/>
              </a:rPr>
              <a:t>C</a:t>
            </a:r>
            <a:r>
              <a:rPr sz="2400" dirty="0">
                <a:solidFill>
                  <a:srgbClr val="001948"/>
                </a:solidFill>
                <a:cs typeface="Arial"/>
              </a:rPr>
              <a:t>rea</a:t>
            </a:r>
            <a:r>
              <a:rPr sz="2400" spc="-10" dirty="0">
                <a:solidFill>
                  <a:srgbClr val="001948"/>
                </a:solidFill>
                <a:cs typeface="Arial"/>
              </a:rPr>
              <a:t>t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i</a:t>
            </a:r>
            <a:r>
              <a:rPr sz="2400" spc="-10" dirty="0">
                <a:solidFill>
                  <a:srgbClr val="001948"/>
                </a:solidFill>
                <a:cs typeface="Arial"/>
              </a:rPr>
              <a:t>v</a:t>
            </a:r>
            <a:r>
              <a:rPr sz="2400" dirty="0">
                <a:solidFill>
                  <a:srgbClr val="001948"/>
                </a:solidFill>
                <a:cs typeface="Arial"/>
              </a:rPr>
              <a:t>e</a:t>
            </a:r>
            <a:r>
              <a:rPr sz="2400" spc="-15" dirty="0">
                <a:solidFill>
                  <a:srgbClr val="001948"/>
                </a:solidFill>
                <a:cs typeface="Arial"/>
              </a:rPr>
              <a:t> 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E</a:t>
            </a:r>
            <a:r>
              <a:rPr sz="2400" spc="-10" dirty="0">
                <a:solidFill>
                  <a:srgbClr val="001948"/>
                </a:solidFill>
                <a:cs typeface="Arial"/>
              </a:rPr>
              <a:t>x</a:t>
            </a:r>
            <a:r>
              <a:rPr sz="2400" spc="5" dirty="0">
                <a:solidFill>
                  <a:srgbClr val="001948"/>
                </a:solidFill>
                <a:cs typeface="Arial"/>
              </a:rPr>
              <a:t>c</a:t>
            </a:r>
            <a:r>
              <a:rPr sz="2400" dirty="0">
                <a:solidFill>
                  <a:srgbClr val="001948"/>
                </a:solidFill>
                <a:cs typeface="Arial"/>
              </a:rPr>
              <a:t>e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l</a:t>
            </a:r>
            <a:r>
              <a:rPr sz="2400" dirty="0">
                <a:solidFill>
                  <a:srgbClr val="001948"/>
                </a:solidFill>
                <a:cs typeface="Arial"/>
              </a:rPr>
              <a:t>len</a:t>
            </a:r>
            <a:r>
              <a:rPr sz="2400" spc="5" dirty="0">
                <a:solidFill>
                  <a:srgbClr val="001948"/>
                </a:solidFill>
                <a:cs typeface="Arial"/>
              </a:rPr>
              <a:t>c</a:t>
            </a:r>
            <a:r>
              <a:rPr sz="2400" dirty="0">
                <a:solidFill>
                  <a:srgbClr val="001948"/>
                </a:solidFill>
                <a:cs typeface="Arial"/>
              </a:rPr>
              <a:t>e</a:t>
            </a:r>
            <a:endParaRPr sz="2400" dirty="0">
              <a:cs typeface="Arial"/>
            </a:endParaRPr>
          </a:p>
          <a:p>
            <a:pPr marL="701040" marR="220345" lvl="1" indent="-286385">
              <a:spcBef>
                <a:spcPts val="400"/>
              </a:spcBef>
              <a:buClr>
                <a:srgbClr val="001948"/>
              </a:buClr>
              <a:buFont typeface="Arial"/>
              <a:buChar char="–"/>
              <a:tabLst>
                <a:tab pos="701675" algn="l"/>
              </a:tabLst>
            </a:pPr>
            <a:r>
              <a:rPr spc="-10" dirty="0">
                <a:solidFill>
                  <a:srgbClr val="001948"/>
                </a:solidFill>
                <a:cs typeface="Arial"/>
              </a:rPr>
              <a:t>In</a:t>
            </a:r>
            <a:r>
              <a:rPr spc="-5" dirty="0">
                <a:solidFill>
                  <a:srgbClr val="001948"/>
                </a:solidFill>
                <a:cs typeface="Arial"/>
              </a:rPr>
              <a:t>v</a:t>
            </a:r>
            <a:r>
              <a:rPr spc="-10" dirty="0">
                <a:solidFill>
                  <a:srgbClr val="001948"/>
                </a:solidFill>
                <a:cs typeface="Arial"/>
              </a:rPr>
              <a:t>ent</a:t>
            </a:r>
            <a:r>
              <a:rPr dirty="0">
                <a:solidFill>
                  <a:srgbClr val="001948"/>
                </a:solidFill>
                <a:cs typeface="Arial"/>
              </a:rPr>
              <a:t>i</a:t>
            </a:r>
            <a:r>
              <a:rPr spc="-10" dirty="0">
                <a:solidFill>
                  <a:srgbClr val="001948"/>
                </a:solidFill>
                <a:cs typeface="Arial"/>
              </a:rPr>
              <a:t>on</a:t>
            </a:r>
            <a:r>
              <a:rPr spc="-5" dirty="0">
                <a:solidFill>
                  <a:srgbClr val="001948"/>
                </a:solidFill>
                <a:cs typeface="Arial"/>
              </a:rPr>
              <a:t>s, </a:t>
            </a:r>
            <a:r>
              <a:rPr spc="-10" dirty="0">
                <a:solidFill>
                  <a:srgbClr val="001948"/>
                </a:solidFill>
                <a:cs typeface="Arial"/>
              </a:rPr>
              <a:t>new</a:t>
            </a:r>
            <a:r>
              <a:rPr spc="10" dirty="0">
                <a:solidFill>
                  <a:srgbClr val="001948"/>
                </a:solidFill>
                <a:cs typeface="Arial"/>
              </a:rPr>
              <a:t> </a:t>
            </a:r>
            <a:r>
              <a:rPr spc="-10" dirty="0">
                <a:solidFill>
                  <a:srgbClr val="001948"/>
                </a:solidFill>
                <a:cs typeface="Arial"/>
              </a:rPr>
              <a:t>te</a:t>
            </a:r>
            <a:r>
              <a:rPr spc="-5" dirty="0">
                <a:solidFill>
                  <a:srgbClr val="001948"/>
                </a:solidFill>
                <a:cs typeface="Arial"/>
              </a:rPr>
              <a:t>c</a:t>
            </a:r>
            <a:r>
              <a:rPr spc="-10" dirty="0">
                <a:solidFill>
                  <a:srgbClr val="001948"/>
                </a:solidFill>
                <a:cs typeface="Arial"/>
              </a:rPr>
              <a:t>hnique</a:t>
            </a:r>
            <a:r>
              <a:rPr spc="-5" dirty="0">
                <a:solidFill>
                  <a:srgbClr val="001948"/>
                </a:solidFill>
                <a:cs typeface="Arial"/>
              </a:rPr>
              <a:t>s,</a:t>
            </a:r>
            <a:r>
              <a:rPr spc="-15" dirty="0">
                <a:solidFill>
                  <a:srgbClr val="001948"/>
                </a:solidFill>
                <a:cs typeface="Arial"/>
              </a:rPr>
              <a:t> </a:t>
            </a:r>
            <a:r>
              <a:rPr spc="-5" dirty="0">
                <a:solidFill>
                  <a:srgbClr val="001948"/>
                </a:solidFill>
                <a:cs typeface="Arial"/>
              </a:rPr>
              <a:t>c</a:t>
            </a:r>
            <a:r>
              <a:rPr spc="-10" dirty="0">
                <a:solidFill>
                  <a:srgbClr val="001948"/>
                </a:solidFill>
                <a:cs typeface="Arial"/>
              </a:rPr>
              <a:t>on</a:t>
            </a:r>
            <a:r>
              <a:rPr spc="-5" dirty="0">
                <a:solidFill>
                  <a:srgbClr val="001948"/>
                </a:solidFill>
                <a:cs typeface="Arial"/>
              </a:rPr>
              <a:t>c</a:t>
            </a:r>
            <a:r>
              <a:rPr spc="-10" dirty="0">
                <a:solidFill>
                  <a:srgbClr val="001948"/>
                </a:solidFill>
                <a:cs typeface="Arial"/>
              </a:rPr>
              <a:t>eptual</a:t>
            </a:r>
            <a:r>
              <a:rPr spc="5" dirty="0">
                <a:solidFill>
                  <a:srgbClr val="001948"/>
                </a:solidFill>
                <a:cs typeface="Arial"/>
              </a:rPr>
              <a:t> </a:t>
            </a:r>
            <a:r>
              <a:rPr spc="-10" dirty="0">
                <a:solidFill>
                  <a:srgbClr val="001948"/>
                </a:solidFill>
                <a:cs typeface="Arial"/>
              </a:rPr>
              <a:t>inno</a:t>
            </a:r>
            <a:r>
              <a:rPr spc="-5" dirty="0">
                <a:solidFill>
                  <a:srgbClr val="001948"/>
                </a:solidFill>
                <a:cs typeface="Arial"/>
              </a:rPr>
              <a:t>v</a:t>
            </a:r>
            <a:r>
              <a:rPr spc="-10" dirty="0">
                <a:solidFill>
                  <a:srgbClr val="001948"/>
                </a:solidFill>
                <a:cs typeface="Arial"/>
              </a:rPr>
              <a:t>at</a:t>
            </a:r>
            <a:r>
              <a:rPr dirty="0">
                <a:solidFill>
                  <a:srgbClr val="001948"/>
                </a:solidFill>
                <a:cs typeface="Arial"/>
              </a:rPr>
              <a:t>i</a:t>
            </a:r>
            <a:r>
              <a:rPr spc="-10" dirty="0">
                <a:solidFill>
                  <a:srgbClr val="001948"/>
                </a:solidFill>
                <a:cs typeface="Arial"/>
              </a:rPr>
              <a:t>on</a:t>
            </a:r>
            <a:r>
              <a:rPr spc="-5" dirty="0">
                <a:solidFill>
                  <a:srgbClr val="001948"/>
                </a:solidFill>
                <a:cs typeface="Arial"/>
              </a:rPr>
              <a:t>s,</a:t>
            </a:r>
            <a:r>
              <a:rPr spc="-25" dirty="0">
                <a:solidFill>
                  <a:srgbClr val="001948"/>
                </a:solidFill>
                <a:cs typeface="Arial"/>
              </a:rPr>
              <a:t> </a:t>
            </a:r>
            <a:r>
              <a:rPr spc="-10" dirty="0">
                <a:solidFill>
                  <a:srgbClr val="001948"/>
                </a:solidFill>
                <a:cs typeface="Arial"/>
              </a:rPr>
              <a:t>edu</a:t>
            </a:r>
            <a:r>
              <a:rPr spc="-5" dirty="0">
                <a:solidFill>
                  <a:srgbClr val="001948"/>
                </a:solidFill>
                <a:cs typeface="Arial"/>
              </a:rPr>
              <a:t>c</a:t>
            </a:r>
            <a:r>
              <a:rPr spc="-10" dirty="0">
                <a:solidFill>
                  <a:srgbClr val="001948"/>
                </a:solidFill>
                <a:cs typeface="Arial"/>
              </a:rPr>
              <a:t>at</a:t>
            </a:r>
            <a:r>
              <a:rPr dirty="0">
                <a:solidFill>
                  <a:srgbClr val="001948"/>
                </a:solidFill>
                <a:cs typeface="Arial"/>
              </a:rPr>
              <a:t>i</a:t>
            </a:r>
            <a:r>
              <a:rPr spc="-10" dirty="0">
                <a:solidFill>
                  <a:srgbClr val="001948"/>
                </a:solidFill>
                <a:cs typeface="Arial"/>
              </a:rPr>
              <a:t>onal p</a:t>
            </a:r>
            <a:r>
              <a:rPr spc="-15" dirty="0">
                <a:solidFill>
                  <a:srgbClr val="001948"/>
                </a:solidFill>
                <a:cs typeface="Arial"/>
              </a:rPr>
              <a:t>r</a:t>
            </a:r>
            <a:r>
              <a:rPr spc="-10" dirty="0">
                <a:solidFill>
                  <a:srgbClr val="001948"/>
                </a:solidFill>
                <a:cs typeface="Arial"/>
              </a:rPr>
              <a:t>og</a:t>
            </a:r>
            <a:r>
              <a:rPr spc="-15" dirty="0">
                <a:solidFill>
                  <a:srgbClr val="001948"/>
                </a:solidFill>
                <a:cs typeface="Arial"/>
              </a:rPr>
              <a:t>r</a:t>
            </a:r>
            <a:r>
              <a:rPr spc="-10" dirty="0">
                <a:solidFill>
                  <a:srgbClr val="001948"/>
                </a:solidFill>
                <a:cs typeface="Arial"/>
              </a:rPr>
              <a:t>ams</a:t>
            </a:r>
            <a:r>
              <a:rPr spc="25" dirty="0">
                <a:solidFill>
                  <a:srgbClr val="001948"/>
                </a:solidFill>
                <a:cs typeface="Arial"/>
              </a:rPr>
              <a:t> </a:t>
            </a:r>
            <a:r>
              <a:rPr spc="-15" dirty="0">
                <a:solidFill>
                  <a:srgbClr val="001948"/>
                </a:solidFill>
                <a:cs typeface="Arial"/>
              </a:rPr>
              <a:t>(</a:t>
            </a:r>
            <a:r>
              <a:rPr spc="-10" dirty="0">
                <a:solidFill>
                  <a:srgbClr val="001948"/>
                </a:solidFill>
                <a:cs typeface="Arial"/>
              </a:rPr>
              <a:t>a</a:t>
            </a:r>
            <a:r>
              <a:rPr dirty="0">
                <a:solidFill>
                  <a:srgbClr val="001948"/>
                </a:solidFill>
                <a:cs typeface="Arial"/>
              </a:rPr>
              <a:t>l</a:t>
            </a:r>
            <a:r>
              <a:rPr spc="-5" dirty="0">
                <a:solidFill>
                  <a:srgbClr val="001948"/>
                </a:solidFill>
                <a:cs typeface="Arial"/>
              </a:rPr>
              <a:t>l</a:t>
            </a:r>
            <a:r>
              <a:rPr spc="-10" dirty="0">
                <a:solidFill>
                  <a:srgbClr val="001948"/>
                </a:solidFill>
                <a:cs typeface="Arial"/>
              </a:rPr>
              <a:t> ta</a:t>
            </a:r>
            <a:r>
              <a:rPr spc="-15" dirty="0">
                <a:solidFill>
                  <a:srgbClr val="001948"/>
                </a:solidFill>
                <a:cs typeface="Arial"/>
              </a:rPr>
              <a:t>r</a:t>
            </a:r>
            <a:r>
              <a:rPr spc="-10" dirty="0">
                <a:solidFill>
                  <a:srgbClr val="001948"/>
                </a:solidFill>
                <a:cs typeface="Arial"/>
              </a:rPr>
              <a:t>get</a:t>
            </a:r>
            <a:r>
              <a:rPr spc="20" dirty="0">
                <a:solidFill>
                  <a:srgbClr val="001948"/>
                </a:solidFill>
                <a:cs typeface="Arial"/>
              </a:rPr>
              <a:t> </a:t>
            </a:r>
            <a:r>
              <a:rPr spc="-10" dirty="0">
                <a:solidFill>
                  <a:srgbClr val="001948"/>
                </a:solidFill>
                <a:cs typeface="Arial"/>
              </a:rPr>
              <a:t>aud</a:t>
            </a:r>
            <a:r>
              <a:rPr dirty="0">
                <a:solidFill>
                  <a:srgbClr val="001948"/>
                </a:solidFill>
                <a:cs typeface="Arial"/>
              </a:rPr>
              <a:t>i</a:t>
            </a:r>
            <a:r>
              <a:rPr spc="-10" dirty="0">
                <a:solidFill>
                  <a:srgbClr val="001948"/>
                </a:solidFill>
                <a:cs typeface="Arial"/>
              </a:rPr>
              <a:t>en</a:t>
            </a:r>
            <a:r>
              <a:rPr spc="-5" dirty="0">
                <a:solidFill>
                  <a:srgbClr val="001948"/>
                </a:solidFill>
                <a:cs typeface="Arial"/>
              </a:rPr>
              <a:t>c</a:t>
            </a:r>
            <a:r>
              <a:rPr spc="-10" dirty="0">
                <a:solidFill>
                  <a:srgbClr val="001948"/>
                </a:solidFill>
                <a:cs typeface="Arial"/>
              </a:rPr>
              <a:t>e</a:t>
            </a:r>
            <a:r>
              <a:rPr spc="-5" dirty="0">
                <a:solidFill>
                  <a:srgbClr val="001948"/>
                </a:solidFill>
                <a:cs typeface="Arial"/>
              </a:rPr>
              <a:t>s</a:t>
            </a:r>
            <a:r>
              <a:rPr spc="-10" dirty="0">
                <a:solidFill>
                  <a:srgbClr val="001948"/>
                </a:solidFill>
                <a:cs typeface="Arial"/>
              </a:rPr>
              <a:t>)</a:t>
            </a:r>
            <a:endParaRPr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069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2288" y="1009028"/>
            <a:ext cx="8527425" cy="553998"/>
          </a:xfrm>
        </p:spPr>
        <p:txBody>
          <a:bodyPr/>
          <a:lstStyle/>
          <a:p>
            <a:r>
              <a:rPr lang="en-US" dirty="0" smtClean="0"/>
              <a:t>What documents are reviewed?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2288" y="2448698"/>
            <a:ext cx="8434067" cy="381642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</a:rPr>
              <a:t>Candidate’s Statement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</a:rPr>
              <a:t>Curriculum Vitae </a:t>
            </a: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(Web CV + additional text)</a:t>
            </a:r>
            <a:r>
              <a:rPr lang="en-US" sz="1600" dirty="0">
                <a:solidFill>
                  <a:srgbClr val="002060"/>
                </a:solidFill>
                <a:latin typeface="+mn-lt"/>
              </a:rPr>
              <a:t> </a:t>
            </a:r>
            <a:endParaRPr lang="en-US" sz="1600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</a:rPr>
              <a:t>Teaching reports 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</a:rPr>
              <a:t>Student </a:t>
            </a:r>
            <a:r>
              <a:rPr lang="en-US" sz="2400" dirty="0">
                <a:solidFill>
                  <a:srgbClr val="002060"/>
                </a:solidFill>
              </a:rPr>
              <a:t>testimonials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</a:rPr>
              <a:t>Referee letters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External referees - </a:t>
            </a:r>
            <a:r>
              <a:rPr lang="en-US" sz="2000" dirty="0" smtClean="0">
                <a:solidFill>
                  <a:srgbClr val="002060"/>
                </a:solidFill>
              </a:rPr>
              <a:t>Research </a:t>
            </a:r>
            <a:r>
              <a:rPr lang="en-US" sz="2000" dirty="0">
                <a:solidFill>
                  <a:srgbClr val="002060"/>
                </a:solidFill>
              </a:rPr>
              <a:t>&amp; CPA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Internal referees - SET</a:t>
            </a:r>
            <a:endParaRPr lang="en-US" sz="24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606" y="3871784"/>
            <a:ext cx="3652420" cy="273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8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candidate’s statement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Senior promotion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4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070" y="802171"/>
            <a:ext cx="8527425" cy="798680"/>
          </a:xfrm>
          <a:prstGeom prst="rect">
            <a:avLst/>
          </a:prstGeom>
        </p:spPr>
        <p:txBody>
          <a:bodyPr vert="horz" wrap="square" lIns="0" tIns="210820" rIns="0" bIns="0" rtlCol="0" anchor="b">
            <a:spAutoFit/>
          </a:bodyPr>
          <a:lstStyle/>
          <a:p>
            <a:pPr>
              <a:lnSpc>
                <a:spcPts val="5235"/>
              </a:lnSpc>
            </a:pPr>
            <a:r>
              <a:rPr dirty="0"/>
              <a:t>Candidate’s</a:t>
            </a:r>
            <a:r>
              <a:rPr spc="-10" dirty="0"/>
              <a:t> </a:t>
            </a:r>
            <a:r>
              <a:rPr dirty="0"/>
              <a:t>Statement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3758" y="2008385"/>
            <a:ext cx="8363584" cy="3041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300990" algn="l"/>
              </a:tabLst>
            </a:pPr>
            <a:r>
              <a:rPr lang="en-US" sz="2400" dirty="0" smtClean="0">
                <a:solidFill>
                  <a:srgbClr val="001948"/>
                </a:solidFill>
                <a:cs typeface="Arial"/>
              </a:rPr>
              <a:t>What do you do? </a:t>
            </a:r>
          </a:p>
          <a:p>
            <a:pPr marL="469900" indent="-457200"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300990" algn="l"/>
              </a:tabLst>
            </a:pPr>
            <a:r>
              <a:rPr sz="2400" dirty="0" smtClean="0">
                <a:solidFill>
                  <a:srgbClr val="001948"/>
                </a:solidFill>
                <a:cs typeface="Arial"/>
              </a:rPr>
              <a:t>What</a:t>
            </a:r>
            <a:r>
              <a:rPr sz="2400" spc="-35" dirty="0" smtClean="0">
                <a:solidFill>
                  <a:srgbClr val="001948"/>
                </a:solidFill>
                <a:cs typeface="Arial"/>
              </a:rPr>
              <a:t> </a:t>
            </a:r>
            <a:r>
              <a:rPr sz="2400" dirty="0">
                <a:solidFill>
                  <a:srgbClr val="001948"/>
                </a:solidFill>
                <a:cs typeface="Arial"/>
              </a:rPr>
              <a:t>ha</a:t>
            </a:r>
            <a:r>
              <a:rPr sz="2400" spc="-10" dirty="0">
                <a:solidFill>
                  <a:srgbClr val="001948"/>
                </a:solidFill>
                <a:cs typeface="Arial"/>
              </a:rPr>
              <a:t>v</a:t>
            </a:r>
            <a:r>
              <a:rPr sz="2400" dirty="0">
                <a:solidFill>
                  <a:srgbClr val="001948"/>
                </a:solidFill>
                <a:cs typeface="Arial"/>
              </a:rPr>
              <a:t>e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 </a:t>
            </a:r>
            <a:r>
              <a:rPr sz="2400" spc="-10" dirty="0">
                <a:solidFill>
                  <a:srgbClr val="001948"/>
                </a:solidFill>
                <a:cs typeface="Arial"/>
              </a:rPr>
              <a:t>y</a:t>
            </a:r>
            <a:r>
              <a:rPr sz="2400" dirty="0">
                <a:solidFill>
                  <a:srgbClr val="001948"/>
                </a:solidFill>
                <a:cs typeface="Arial"/>
              </a:rPr>
              <a:t>ou</a:t>
            </a:r>
            <a:r>
              <a:rPr sz="2400" spc="-15" dirty="0">
                <a:solidFill>
                  <a:srgbClr val="001948"/>
                </a:solidFill>
                <a:cs typeface="Arial"/>
              </a:rPr>
              <a:t> </a:t>
            </a:r>
            <a:r>
              <a:rPr sz="2400" dirty="0">
                <a:solidFill>
                  <a:srgbClr val="001948"/>
                </a:solidFill>
                <a:cs typeface="Arial"/>
              </a:rPr>
              <a:t>done?</a:t>
            </a:r>
            <a:endParaRPr sz="2400" dirty="0">
              <a:cs typeface="Arial"/>
            </a:endParaRPr>
          </a:p>
          <a:p>
            <a:pPr marL="757555" lvl="1" indent="-342900">
              <a:spcBef>
                <a:spcPts val="439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701675" algn="l"/>
              </a:tabLst>
            </a:pPr>
            <a:r>
              <a:rPr sz="2000" i="1" dirty="0">
                <a:solidFill>
                  <a:srgbClr val="001948"/>
                </a:solidFill>
                <a:cs typeface="Arial"/>
              </a:rPr>
              <a:t>S</a:t>
            </a:r>
            <a:r>
              <a:rPr sz="2000" i="1" spc="-10" dirty="0">
                <a:solidFill>
                  <a:srgbClr val="001948"/>
                </a:solidFill>
                <a:cs typeface="Arial"/>
              </a:rPr>
              <a:t>u</a:t>
            </a:r>
            <a:r>
              <a:rPr sz="2000" i="1" dirty="0">
                <a:solidFill>
                  <a:srgbClr val="001948"/>
                </a:solidFill>
                <a:cs typeface="Arial"/>
              </a:rPr>
              <a:t>cc</a:t>
            </a:r>
            <a:r>
              <a:rPr sz="2000" i="1" spc="-5" dirty="0">
                <a:solidFill>
                  <a:srgbClr val="001948"/>
                </a:solidFill>
                <a:cs typeface="Arial"/>
              </a:rPr>
              <a:t>i</a:t>
            </a:r>
            <a:r>
              <a:rPr sz="2000" i="1" spc="-10" dirty="0">
                <a:solidFill>
                  <a:srgbClr val="001948"/>
                </a:solidFill>
                <a:cs typeface="Arial"/>
              </a:rPr>
              <a:t>n</a:t>
            </a:r>
            <a:r>
              <a:rPr sz="2000" i="1" dirty="0">
                <a:solidFill>
                  <a:srgbClr val="001948"/>
                </a:solidFill>
                <a:cs typeface="Arial"/>
              </a:rPr>
              <a:t>ct,</a:t>
            </a:r>
            <a:r>
              <a:rPr sz="2000" i="1" spc="5" dirty="0">
                <a:solidFill>
                  <a:srgbClr val="001948"/>
                </a:solidFill>
                <a:cs typeface="Arial"/>
              </a:rPr>
              <a:t> </a:t>
            </a:r>
            <a:r>
              <a:rPr sz="2000" i="1" dirty="0">
                <a:solidFill>
                  <a:srgbClr val="001948"/>
                </a:solidFill>
                <a:cs typeface="Arial"/>
              </a:rPr>
              <a:t>s</a:t>
            </a:r>
            <a:r>
              <a:rPr sz="2000" i="1" spc="-5" dirty="0">
                <a:solidFill>
                  <a:srgbClr val="001948"/>
                </a:solidFill>
                <a:cs typeface="Arial"/>
              </a:rPr>
              <a:t>i</a:t>
            </a:r>
            <a:r>
              <a:rPr sz="2000" i="1" spc="-15" dirty="0">
                <a:solidFill>
                  <a:srgbClr val="001948"/>
                </a:solidFill>
                <a:cs typeface="Arial"/>
              </a:rPr>
              <a:t>m</a:t>
            </a:r>
            <a:r>
              <a:rPr sz="2000" i="1" spc="-10" dirty="0">
                <a:solidFill>
                  <a:srgbClr val="001948"/>
                </a:solidFill>
                <a:cs typeface="Arial"/>
              </a:rPr>
              <a:t>p</a:t>
            </a:r>
            <a:r>
              <a:rPr sz="2000" i="1" spc="-5" dirty="0">
                <a:solidFill>
                  <a:srgbClr val="001948"/>
                </a:solidFill>
                <a:cs typeface="Arial"/>
              </a:rPr>
              <a:t>l</a:t>
            </a:r>
            <a:r>
              <a:rPr sz="2000" i="1" dirty="0">
                <a:solidFill>
                  <a:srgbClr val="001948"/>
                </a:solidFill>
                <a:cs typeface="Arial"/>
              </a:rPr>
              <a:t>e</a:t>
            </a:r>
            <a:r>
              <a:rPr sz="2000" i="1" spc="20" dirty="0">
                <a:solidFill>
                  <a:srgbClr val="001948"/>
                </a:solidFill>
                <a:cs typeface="Arial"/>
              </a:rPr>
              <a:t> </a:t>
            </a:r>
            <a:r>
              <a:rPr sz="2000" i="1" spc="-5" dirty="0">
                <a:solidFill>
                  <a:srgbClr val="001948"/>
                </a:solidFill>
                <a:cs typeface="Arial"/>
              </a:rPr>
              <a:t>l</a:t>
            </a:r>
            <a:r>
              <a:rPr sz="2000" i="1" spc="-10" dirty="0">
                <a:solidFill>
                  <a:srgbClr val="001948"/>
                </a:solidFill>
                <a:cs typeface="Arial"/>
              </a:rPr>
              <a:t>anguage</a:t>
            </a:r>
            <a:endParaRPr lang="en-US" sz="2000" i="1" spc="-10" dirty="0">
              <a:solidFill>
                <a:srgbClr val="001948"/>
              </a:solidFill>
              <a:cs typeface="Arial"/>
            </a:endParaRPr>
          </a:p>
          <a:p>
            <a:pPr marL="469900" indent="-457200">
              <a:spcBef>
                <a:spcPts val="470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300990" algn="l"/>
              </a:tabLst>
            </a:pPr>
            <a:r>
              <a:rPr sz="2400" dirty="0">
                <a:solidFill>
                  <a:srgbClr val="001948"/>
                </a:solidFill>
                <a:cs typeface="Arial"/>
              </a:rPr>
              <a:t>Why</a:t>
            </a:r>
            <a:r>
              <a:rPr sz="2400" spc="-25" dirty="0">
                <a:solidFill>
                  <a:srgbClr val="001948"/>
                </a:solidFill>
                <a:cs typeface="Arial"/>
              </a:rPr>
              <a:t> </a:t>
            </a:r>
            <a:r>
              <a:rPr sz="2400" dirty="0">
                <a:solidFill>
                  <a:srgbClr val="001948"/>
                </a:solidFill>
                <a:cs typeface="Arial"/>
              </a:rPr>
              <a:t>is it</a:t>
            </a:r>
            <a:r>
              <a:rPr sz="2400" spc="-15" dirty="0">
                <a:solidFill>
                  <a:srgbClr val="001948"/>
                </a:solidFill>
                <a:cs typeface="Arial"/>
              </a:rPr>
              <a:t> 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im</a:t>
            </a:r>
            <a:r>
              <a:rPr sz="2400" dirty="0">
                <a:solidFill>
                  <a:srgbClr val="001948"/>
                </a:solidFill>
                <a:cs typeface="Arial"/>
              </a:rPr>
              <a:t>por</a:t>
            </a:r>
            <a:r>
              <a:rPr sz="2400" spc="-10" dirty="0">
                <a:solidFill>
                  <a:srgbClr val="001948"/>
                </a:solidFill>
                <a:cs typeface="Arial"/>
              </a:rPr>
              <a:t>t</a:t>
            </a:r>
            <a:r>
              <a:rPr sz="2400" dirty="0">
                <a:solidFill>
                  <a:srgbClr val="001948"/>
                </a:solidFill>
                <a:cs typeface="Arial"/>
              </a:rPr>
              <a:t>an</a:t>
            </a:r>
            <a:r>
              <a:rPr sz="2400" spc="-10" dirty="0">
                <a:solidFill>
                  <a:srgbClr val="001948"/>
                </a:solidFill>
                <a:cs typeface="Arial"/>
              </a:rPr>
              <a:t>t</a:t>
            </a:r>
            <a:r>
              <a:rPr sz="2400" dirty="0">
                <a:solidFill>
                  <a:srgbClr val="001948"/>
                </a:solidFill>
                <a:cs typeface="Arial"/>
              </a:rPr>
              <a:t>?</a:t>
            </a:r>
            <a:endParaRPr sz="2400" dirty="0">
              <a:cs typeface="Arial"/>
            </a:endParaRPr>
          </a:p>
          <a:p>
            <a:pPr marL="757555" lvl="1" indent="-342900">
              <a:spcBef>
                <a:spcPts val="439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701675" algn="l"/>
              </a:tabLst>
            </a:pPr>
            <a:r>
              <a:rPr sz="2000" i="1" spc="-5" dirty="0">
                <a:solidFill>
                  <a:srgbClr val="001948"/>
                </a:solidFill>
                <a:cs typeface="Arial"/>
              </a:rPr>
              <a:t>D</a:t>
            </a:r>
            <a:r>
              <a:rPr sz="2000" i="1" spc="-10" dirty="0">
                <a:solidFill>
                  <a:srgbClr val="001948"/>
                </a:solidFill>
                <a:cs typeface="Arial"/>
              </a:rPr>
              <a:t>on</a:t>
            </a:r>
            <a:r>
              <a:rPr sz="2000" i="1" spc="-30" dirty="0">
                <a:solidFill>
                  <a:srgbClr val="001948"/>
                </a:solidFill>
                <a:cs typeface="Arial"/>
              </a:rPr>
              <a:t>’</a:t>
            </a:r>
            <a:r>
              <a:rPr sz="2000" i="1" dirty="0">
                <a:solidFill>
                  <a:srgbClr val="001948"/>
                </a:solidFill>
                <a:cs typeface="Arial"/>
              </a:rPr>
              <a:t>t</a:t>
            </a:r>
            <a:r>
              <a:rPr sz="2000" i="1" spc="40" dirty="0">
                <a:solidFill>
                  <a:srgbClr val="001948"/>
                </a:solidFill>
                <a:cs typeface="Arial"/>
              </a:rPr>
              <a:t> </a:t>
            </a:r>
            <a:r>
              <a:rPr sz="2000" i="1" spc="-10" dirty="0">
                <a:solidFill>
                  <a:srgbClr val="001948"/>
                </a:solidFill>
                <a:cs typeface="Arial"/>
              </a:rPr>
              <a:t>a</a:t>
            </a:r>
            <a:r>
              <a:rPr sz="2000" i="1" dirty="0">
                <a:solidFill>
                  <a:srgbClr val="001948"/>
                </a:solidFill>
                <a:cs typeface="Arial"/>
              </a:rPr>
              <a:t>ss</a:t>
            </a:r>
            <a:r>
              <a:rPr sz="2000" i="1" spc="-10" dirty="0">
                <a:solidFill>
                  <a:srgbClr val="001948"/>
                </a:solidFill>
                <a:cs typeface="Arial"/>
              </a:rPr>
              <a:t>u</a:t>
            </a:r>
            <a:r>
              <a:rPr sz="2000" i="1" spc="-15" dirty="0">
                <a:solidFill>
                  <a:srgbClr val="001948"/>
                </a:solidFill>
                <a:cs typeface="Arial"/>
              </a:rPr>
              <a:t>m</a:t>
            </a:r>
            <a:r>
              <a:rPr sz="2000" i="1" dirty="0">
                <a:solidFill>
                  <a:srgbClr val="001948"/>
                </a:solidFill>
                <a:cs typeface="Arial"/>
              </a:rPr>
              <a:t>e</a:t>
            </a:r>
            <a:r>
              <a:rPr sz="2000" i="1" spc="10" dirty="0">
                <a:solidFill>
                  <a:srgbClr val="001948"/>
                </a:solidFill>
                <a:cs typeface="Arial"/>
              </a:rPr>
              <a:t> </a:t>
            </a:r>
            <a:r>
              <a:rPr sz="2000" i="1" dirty="0">
                <a:solidFill>
                  <a:srgbClr val="001948"/>
                </a:solidFill>
                <a:cs typeface="Arial"/>
              </a:rPr>
              <a:t>t</a:t>
            </a:r>
            <a:r>
              <a:rPr sz="2000" i="1" spc="-10" dirty="0">
                <a:solidFill>
                  <a:srgbClr val="001948"/>
                </a:solidFill>
                <a:cs typeface="Arial"/>
              </a:rPr>
              <a:t>he</a:t>
            </a:r>
            <a:r>
              <a:rPr sz="2000" i="1" dirty="0">
                <a:solidFill>
                  <a:srgbClr val="001948"/>
                </a:solidFill>
                <a:cs typeface="Arial"/>
              </a:rPr>
              <a:t>y k</a:t>
            </a:r>
            <a:r>
              <a:rPr sz="2000" i="1" spc="-10" dirty="0">
                <a:solidFill>
                  <a:srgbClr val="001948"/>
                </a:solidFill>
                <a:cs typeface="Arial"/>
              </a:rPr>
              <a:t>now</a:t>
            </a:r>
            <a:endParaRPr lang="en-US" sz="2000" i="1" spc="-10" dirty="0">
              <a:solidFill>
                <a:srgbClr val="001948"/>
              </a:solidFill>
              <a:cs typeface="Arial"/>
            </a:endParaRPr>
          </a:p>
          <a:p>
            <a:pPr marL="469900" indent="-457200">
              <a:spcBef>
                <a:spcPts val="470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300990" algn="l"/>
              </a:tabLst>
            </a:pPr>
            <a:r>
              <a:rPr sz="2400" dirty="0">
                <a:solidFill>
                  <a:srgbClr val="001948"/>
                </a:solidFill>
                <a:cs typeface="Arial"/>
              </a:rPr>
              <a:t>What</a:t>
            </a:r>
            <a:r>
              <a:rPr sz="2400" spc="-35" dirty="0">
                <a:solidFill>
                  <a:srgbClr val="001948"/>
                </a:solidFill>
                <a:cs typeface="Arial"/>
              </a:rPr>
              <a:t> </a:t>
            </a:r>
            <a:r>
              <a:rPr sz="2400" b="1" spc="-5" dirty="0">
                <a:solidFill>
                  <a:srgbClr val="001948"/>
                </a:solidFill>
                <a:cs typeface="Arial"/>
              </a:rPr>
              <a:t>im</a:t>
            </a:r>
            <a:r>
              <a:rPr sz="2400" b="1" dirty="0">
                <a:solidFill>
                  <a:srgbClr val="001948"/>
                </a:solidFill>
                <a:cs typeface="Arial"/>
              </a:rPr>
              <a:t>pa</a:t>
            </a:r>
            <a:r>
              <a:rPr sz="2400" b="1" spc="5" dirty="0">
                <a:solidFill>
                  <a:srgbClr val="001948"/>
                </a:solidFill>
                <a:cs typeface="Arial"/>
              </a:rPr>
              <a:t>c</a:t>
            </a:r>
            <a:r>
              <a:rPr sz="2400" b="1" dirty="0">
                <a:solidFill>
                  <a:srgbClr val="001948"/>
                </a:solidFill>
                <a:cs typeface="Arial"/>
              </a:rPr>
              <a:t>t</a:t>
            </a:r>
            <a:r>
              <a:rPr sz="2400" spc="-25" dirty="0">
                <a:solidFill>
                  <a:srgbClr val="001948"/>
                </a:solidFill>
                <a:cs typeface="Arial"/>
              </a:rPr>
              <a:t> </a:t>
            </a:r>
            <a:r>
              <a:rPr sz="2400" dirty="0">
                <a:solidFill>
                  <a:srgbClr val="001948"/>
                </a:solidFill>
                <a:cs typeface="Arial"/>
              </a:rPr>
              <a:t>has</a:t>
            </a:r>
            <a:r>
              <a:rPr sz="2400" spc="-25" dirty="0">
                <a:solidFill>
                  <a:srgbClr val="001948"/>
                </a:solidFill>
                <a:cs typeface="Arial"/>
              </a:rPr>
              <a:t> 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i</a:t>
            </a:r>
            <a:r>
              <a:rPr sz="2400" dirty="0">
                <a:solidFill>
                  <a:srgbClr val="001948"/>
                </a:solidFill>
                <a:cs typeface="Arial"/>
              </a:rPr>
              <a:t>t had?</a:t>
            </a:r>
            <a:endParaRPr sz="2400" dirty="0">
              <a:cs typeface="Arial"/>
            </a:endParaRPr>
          </a:p>
          <a:p>
            <a:pPr marL="757555" lvl="1" indent="-342900">
              <a:spcBef>
                <a:spcPts val="439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701675" algn="l"/>
              </a:tabLst>
            </a:pPr>
            <a:r>
              <a:rPr sz="2000" i="1" dirty="0">
                <a:solidFill>
                  <a:srgbClr val="001948"/>
                </a:solidFill>
                <a:cs typeface="Arial"/>
              </a:rPr>
              <a:t>Pr</a:t>
            </a:r>
            <a:r>
              <a:rPr sz="2000" i="1" spc="-10" dirty="0">
                <a:solidFill>
                  <a:srgbClr val="001948"/>
                </a:solidFill>
                <a:cs typeface="Arial"/>
              </a:rPr>
              <a:t>o</a:t>
            </a:r>
            <a:r>
              <a:rPr sz="2000" i="1" dirty="0">
                <a:solidFill>
                  <a:srgbClr val="001948"/>
                </a:solidFill>
                <a:cs typeface="Arial"/>
              </a:rPr>
              <a:t>v</a:t>
            </a:r>
            <a:r>
              <a:rPr sz="2000" i="1" spc="-5" dirty="0">
                <a:solidFill>
                  <a:srgbClr val="001948"/>
                </a:solidFill>
                <a:cs typeface="Arial"/>
              </a:rPr>
              <a:t>i</a:t>
            </a:r>
            <a:r>
              <a:rPr sz="2000" i="1" spc="-10" dirty="0">
                <a:solidFill>
                  <a:srgbClr val="001948"/>
                </a:solidFill>
                <a:cs typeface="Arial"/>
              </a:rPr>
              <a:t>d</a:t>
            </a:r>
            <a:r>
              <a:rPr sz="2000" i="1" dirty="0">
                <a:solidFill>
                  <a:srgbClr val="001948"/>
                </a:solidFill>
                <a:cs typeface="Arial"/>
              </a:rPr>
              <a:t>e</a:t>
            </a:r>
            <a:r>
              <a:rPr sz="2000" i="1" spc="10" dirty="0">
                <a:solidFill>
                  <a:srgbClr val="001948"/>
                </a:solidFill>
                <a:cs typeface="Arial"/>
              </a:rPr>
              <a:t> </a:t>
            </a:r>
            <a:r>
              <a:rPr lang="en-US" sz="2000" i="1" spc="10" dirty="0">
                <a:solidFill>
                  <a:srgbClr val="001948"/>
                </a:solidFill>
                <a:cs typeface="Arial"/>
              </a:rPr>
              <a:t>hard </a:t>
            </a:r>
            <a:r>
              <a:rPr sz="2000" i="1" spc="-10" dirty="0" smtClean="0">
                <a:solidFill>
                  <a:srgbClr val="001948"/>
                </a:solidFill>
                <a:cs typeface="Arial"/>
              </a:rPr>
              <a:t>e</a:t>
            </a:r>
            <a:r>
              <a:rPr sz="2000" i="1" dirty="0" smtClean="0">
                <a:solidFill>
                  <a:srgbClr val="001948"/>
                </a:solidFill>
                <a:cs typeface="Arial"/>
              </a:rPr>
              <a:t>v</a:t>
            </a:r>
            <a:r>
              <a:rPr sz="2000" i="1" spc="-5" dirty="0" smtClean="0">
                <a:solidFill>
                  <a:srgbClr val="001948"/>
                </a:solidFill>
                <a:cs typeface="Arial"/>
              </a:rPr>
              <a:t>i</a:t>
            </a:r>
            <a:r>
              <a:rPr sz="2000" i="1" spc="-10" dirty="0" smtClean="0">
                <a:solidFill>
                  <a:srgbClr val="001948"/>
                </a:solidFill>
                <a:cs typeface="Arial"/>
              </a:rPr>
              <a:t>den</a:t>
            </a:r>
            <a:r>
              <a:rPr sz="2000" i="1" dirty="0" smtClean="0">
                <a:solidFill>
                  <a:srgbClr val="001948"/>
                </a:solidFill>
                <a:cs typeface="Arial"/>
              </a:rPr>
              <a:t>ce</a:t>
            </a:r>
            <a:endParaRPr lang="en-US" sz="2000" i="1" dirty="0" smtClean="0">
              <a:solidFill>
                <a:srgbClr val="001948"/>
              </a:solidFill>
              <a:cs typeface="Arial"/>
            </a:endParaRPr>
          </a:p>
          <a:p>
            <a:pPr marL="757555" lvl="1" indent="-342900">
              <a:spcBef>
                <a:spcPts val="439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701675" algn="l"/>
              </a:tabLst>
            </a:pPr>
            <a:r>
              <a:rPr lang="en-US" sz="2000" i="1" dirty="0" smtClean="0">
                <a:solidFill>
                  <a:srgbClr val="001948"/>
                </a:solidFill>
                <a:cs typeface="Arial"/>
              </a:rPr>
              <a:t>What would NOT have happened without your contribution?</a:t>
            </a:r>
            <a:endParaRPr sz="2000" dirty="0"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283" y="2008385"/>
            <a:ext cx="404812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84744" y="1839838"/>
            <a:ext cx="8383587" cy="1885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Crafting your CPA Story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18943" y="3944409"/>
            <a:ext cx="46445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Calibri Light"/>
                <a:ea typeface="Calibri Light" charset="0"/>
                <a:cs typeface="Calibri Light" charset="0"/>
              </a:rPr>
              <a:t>Edward Etchells, MD FRCPC MSc</a:t>
            </a:r>
          </a:p>
          <a:p>
            <a:r>
              <a:rPr lang="en-US" sz="1200" dirty="0">
                <a:solidFill>
                  <a:schemeClr val="bg1"/>
                </a:solidFill>
                <a:latin typeface="Calibri Light"/>
              </a:rPr>
              <a:t>Senior Mentor, CQUIPS</a:t>
            </a:r>
          </a:p>
          <a:p>
            <a:r>
              <a:rPr lang="en-US" sz="1200" dirty="0">
                <a:solidFill>
                  <a:schemeClr val="bg1"/>
                </a:solidFill>
                <a:latin typeface="Calibri Light"/>
              </a:rPr>
              <a:t>General Internal Medicine, Sunnybrook HSC</a:t>
            </a:r>
          </a:p>
          <a:p>
            <a:r>
              <a:rPr lang="en-US" sz="1200" dirty="0">
                <a:solidFill>
                  <a:schemeClr val="bg1"/>
                </a:solidFill>
                <a:latin typeface="Calibri Light"/>
              </a:rPr>
              <a:t>Department of Medicine, University of Toronto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921" y="1280887"/>
            <a:ext cx="1726213" cy="258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1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your focus?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370" y="2088852"/>
            <a:ext cx="5011653" cy="3937044"/>
          </a:xfrm>
        </p:spPr>
        <p:txBody>
          <a:bodyPr>
            <a:noAutofit/>
          </a:bodyPr>
          <a:lstStyle/>
          <a:p>
            <a:r>
              <a:rPr lang="en-US" sz="2400" dirty="0"/>
              <a:t>Critical to be able to clearly articulate the main focus of your </a:t>
            </a:r>
            <a:r>
              <a:rPr lang="en-US" sz="2400" dirty="0" smtClean="0"/>
              <a:t>scholarly work</a:t>
            </a:r>
            <a:endParaRPr lang="en-US" sz="2400" dirty="0"/>
          </a:p>
          <a:p>
            <a:r>
              <a:rPr lang="en-US" sz="2400" dirty="0"/>
              <a:t>In general, less is more (i.e., try to have  no more than 1-2 main themes)</a:t>
            </a:r>
          </a:p>
          <a:p>
            <a:r>
              <a:rPr lang="en-US" sz="2400" dirty="0"/>
              <a:t>Make sure that people who are not in your field can understand the importance of your </a:t>
            </a:r>
            <a:r>
              <a:rPr lang="en-US" sz="2400" dirty="0" smtClean="0"/>
              <a:t>work</a:t>
            </a:r>
            <a:endParaRPr lang="en-US" sz="2400" dirty="0"/>
          </a:p>
        </p:txBody>
      </p:sp>
      <p:sp>
        <p:nvSpPr>
          <p:cNvPr id="4" name="AutoShape 2" descr="Image result for focus"/>
          <p:cNvSpPr>
            <a:spLocks noChangeAspect="1" noChangeArrowheads="1"/>
          </p:cNvSpPr>
          <p:nvPr/>
        </p:nvSpPr>
        <p:spPr bwMode="auto">
          <a:xfrm>
            <a:off x="1640682" y="-725091"/>
            <a:ext cx="5872163" cy="330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50" y="2348881"/>
            <a:ext cx="3692165" cy="207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6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your impact?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06" y="2596322"/>
            <a:ext cx="4777030" cy="3313510"/>
          </a:xfrm>
        </p:spPr>
        <p:txBody>
          <a:bodyPr>
            <a:noAutofit/>
          </a:bodyPr>
          <a:lstStyle/>
          <a:p>
            <a:r>
              <a:rPr lang="en-US" sz="2400" dirty="0"/>
              <a:t>Impact means that your work has improved </a:t>
            </a:r>
            <a:r>
              <a:rPr lang="en-US" sz="2400" dirty="0" smtClean="0"/>
              <a:t>thinking/research, care </a:t>
            </a:r>
            <a:r>
              <a:rPr lang="en-US" sz="2400" dirty="0"/>
              <a:t>or education in some tangible way</a:t>
            </a:r>
          </a:p>
          <a:p>
            <a:r>
              <a:rPr lang="en-US" sz="2400" dirty="0"/>
              <a:t>Often requires demonstration of </a:t>
            </a:r>
            <a:r>
              <a:rPr lang="en-US" sz="2400" dirty="0" smtClean="0"/>
              <a:t>leadership (you made it happen)</a:t>
            </a:r>
            <a:endParaRPr lang="en-US" sz="2400" dirty="0"/>
          </a:p>
          <a:p>
            <a:r>
              <a:rPr lang="en-US" sz="2400" dirty="0"/>
              <a:t>Work recognized as exemplary by peers or emulated by others</a:t>
            </a:r>
          </a:p>
          <a:p>
            <a:r>
              <a:rPr lang="en-US" sz="2400" dirty="0"/>
              <a:t>Impact </a:t>
            </a:r>
            <a:r>
              <a:rPr lang="en-US" sz="2400" dirty="0" smtClean="0"/>
              <a:t>should </a:t>
            </a:r>
            <a:r>
              <a:rPr lang="en-US" sz="2400" dirty="0"/>
              <a:t>have a </a:t>
            </a:r>
            <a:r>
              <a:rPr lang="en-US" sz="2400" i="1" u="sng" dirty="0"/>
              <a:t>thematic </a:t>
            </a:r>
            <a:r>
              <a:rPr lang="en-US" sz="2400" dirty="0"/>
              <a:t>connection (i.e., focus!!)</a:t>
            </a:r>
          </a:p>
          <a:p>
            <a:endParaRPr lang="en-US" sz="2400" dirty="0" smtClean="0"/>
          </a:p>
        </p:txBody>
      </p:sp>
      <p:pic>
        <p:nvPicPr>
          <p:cNvPr id="4098" name="Picture 2" descr="Image result for impa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980" y="2596322"/>
            <a:ext cx="3571875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85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022" y="915172"/>
            <a:ext cx="8683625" cy="629840"/>
          </a:xfrm>
        </p:spPr>
        <p:txBody>
          <a:bodyPr>
            <a:normAutofit fontScale="90000"/>
          </a:bodyPr>
          <a:lstStyle/>
          <a:p>
            <a:pPr indent="1191"/>
            <a:r>
              <a:rPr lang="en-US" sz="2400" dirty="0" smtClean="0"/>
              <a:t>Evidence of your national / international reputation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347" y="2840480"/>
            <a:ext cx="10021144" cy="322191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600" dirty="0"/>
              <a:t>Scholarly publications: papers, books, chapters, monographs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Non peer-reviewed and lay publications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Invitations as a visiting professor or scholar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Guidelines and consensus conference proceedings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Development of health policies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Evidence of dissemination of QI/educational innovation through adoption or incorporation either within or outside the university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Evidence of leadership that has influenced standards and /or enhanced the effectiveness of health professional education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Leadership roles in professional organizations 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Contributions to editorial boards of peer-reviewed journals 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Unsolicited letters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Awards or recognition for CPA role by the profession or by groups outside of the </a:t>
            </a:r>
            <a:r>
              <a:rPr lang="en-US" sz="1600" dirty="0" smtClean="0"/>
              <a:t>profession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Invitations </a:t>
            </a:r>
            <a:r>
              <a:rPr lang="en-US" sz="1600" dirty="0">
                <a:solidFill>
                  <a:schemeClr val="tx1"/>
                </a:solidFill>
              </a:rPr>
              <a:t>to consult/advise (e.g., with a quality improvement project or educational curriculum at another </a:t>
            </a:r>
            <a:r>
              <a:rPr lang="en-US" sz="1600" dirty="0" smtClean="0">
                <a:solidFill>
                  <a:schemeClr val="tx1"/>
                </a:solidFill>
              </a:rPr>
              <a:t>institution)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Appointment </a:t>
            </a:r>
            <a:r>
              <a:rPr lang="en-US" sz="1600" dirty="0">
                <a:solidFill>
                  <a:schemeClr val="tx1"/>
                </a:solidFill>
              </a:rPr>
              <a:t>to decision making bodies, advisory committees, or task forces related to the focus of one’s CPA</a:t>
            </a:r>
          </a:p>
          <a:p>
            <a:pPr>
              <a:spcBef>
                <a:spcPts val="0"/>
              </a:spcBef>
            </a:pP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719059" y="2113788"/>
            <a:ext cx="1990725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See the handbook for full list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78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Senior promotions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25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Telling your story:  research example  (Geoff </a:t>
            </a:r>
            <a:r>
              <a:rPr lang="en-US" dirty="0" err="1" smtClean="0"/>
              <a:t>liu</a:t>
            </a:r>
            <a:r>
              <a:rPr lang="en-US" dirty="0" smtClean="0"/>
              <a:t> - CS)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6704256"/>
              </p:ext>
            </p:extLst>
          </p:nvPr>
        </p:nvGraphicFramePr>
        <p:xfrm>
          <a:off x="432742" y="1934090"/>
          <a:ext cx="11322652" cy="4511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83642">
                  <a:extLst>
                    <a:ext uri="{9D8B030D-6E8A-4147-A177-3AD203B41FA5}">
                      <a16:colId xmlns:a16="http://schemas.microsoft.com/office/drawing/2014/main" val="2356596382"/>
                    </a:ext>
                  </a:extLst>
                </a:gridCol>
                <a:gridCol w="3261841">
                  <a:extLst>
                    <a:ext uri="{9D8B030D-6E8A-4147-A177-3AD203B41FA5}">
                      <a16:colId xmlns:a16="http://schemas.microsoft.com/office/drawing/2014/main" val="1284092446"/>
                    </a:ext>
                  </a:extLst>
                </a:gridCol>
                <a:gridCol w="3035864">
                  <a:extLst>
                    <a:ext uri="{9D8B030D-6E8A-4147-A177-3AD203B41FA5}">
                      <a16:colId xmlns:a16="http://schemas.microsoft.com/office/drawing/2014/main" val="2233947881"/>
                    </a:ext>
                  </a:extLst>
                </a:gridCol>
                <a:gridCol w="3141305">
                  <a:extLst>
                    <a:ext uri="{9D8B030D-6E8A-4147-A177-3AD203B41FA5}">
                      <a16:colId xmlns:a16="http://schemas.microsoft.com/office/drawing/2014/main" val="1341521844"/>
                    </a:ext>
                  </a:extLst>
                </a:gridCol>
              </a:tblGrid>
              <a:tr h="57712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FOCUS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ACCOMPLISHMENTS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DEMONSTRATED IMPACT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DEMONSTRATED</a:t>
                      </a:r>
                      <a:r>
                        <a:rPr lang="en-US" sz="1600" baseline="0" dirty="0" smtClean="0"/>
                        <a:t> REPUTATION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817030"/>
                  </a:ext>
                </a:extLst>
              </a:tr>
              <a:tr h="36753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Discovery of genomic biomarkers that have potential for use in personalized cancer therapy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Used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xenografts </a:t>
                      </a:r>
                      <a:r>
                        <a:rPr lang="en-US" sz="1200" dirty="0" smtClean="0"/>
                        <a:t>(human tumors implanted into immunocompromised mice) </a:t>
                      </a:r>
                      <a:r>
                        <a:rPr lang="en-US" sz="1600" dirty="0" smtClean="0"/>
                        <a:t>to recapitulate human tumors and identify biomarkers of patient and </a:t>
                      </a:r>
                      <a:r>
                        <a:rPr lang="en-US" sz="1600" dirty="0" err="1" smtClean="0"/>
                        <a:t>tumour</a:t>
                      </a:r>
                      <a:r>
                        <a:rPr lang="en-US" sz="1600" dirty="0" smtClean="0"/>
                        <a:t> response in a number of cancer types, including esophageal cancers, lung cancer and mesothelioma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Conducted secondary analyses of observational &amp; trials’ datasets to evaluate the impact of genetic variation and tumor genomics on treatment response, survival and toxicity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/>
                        <a:t>Peer-review</a:t>
                      </a:r>
                      <a:r>
                        <a:rPr lang="en-US" sz="1600" baseline="0" dirty="0" smtClean="0"/>
                        <a:t> grants &amp; publications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/>
                        <a:t>Identified promising biomarkers that have been targeted for drug development and subsequently tested in clinical trials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200" baseline="0" dirty="0" smtClean="0"/>
                        <a:t>(</a:t>
                      </a:r>
                      <a:r>
                        <a:rPr lang="en-US" sz="1200" dirty="0" smtClean="0"/>
                        <a:t>fibulin-3 as a serologic marker for mesothelioma diagnosis; </a:t>
                      </a:r>
                      <a:r>
                        <a:rPr lang="en-US" sz="1200" dirty="0" err="1" smtClean="0"/>
                        <a:t>osteopontin</a:t>
                      </a:r>
                      <a:r>
                        <a:rPr lang="en-US" sz="1200" dirty="0" smtClean="0"/>
                        <a:t> as a prognostic marker of mesothelioma survival; and new clinical markers for head and neck cancers)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 smtClean="0"/>
                        <a:t>Graduate supervision </a:t>
                      </a:r>
                      <a:r>
                        <a:rPr lang="en-US" sz="1200" baseline="0" dirty="0" smtClean="0"/>
                        <a:t>(trainee success)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baseline="0" dirty="0" smtClean="0"/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/>
                        <a:t>Related CPA</a:t>
                      </a:r>
                      <a:endParaRPr lang="en-US" sz="16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 smtClean="0"/>
                        <a:t>Invited presentations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 smtClean="0"/>
                        <a:t>Leadership of national/international groups</a:t>
                      </a:r>
                      <a:endParaRPr lang="en-US" sz="1600" dirty="0" smtClean="0"/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 smtClean="0"/>
                        <a:t>Research awards &amp; </a:t>
                      </a:r>
                      <a:r>
                        <a:rPr lang="en-US" sz="1600" baseline="0" dirty="0" err="1" smtClean="0"/>
                        <a:t>honours</a:t>
                      </a:r>
                      <a:endParaRPr lang="en-US" sz="1600" baseline="0" dirty="0" smtClean="0"/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baseline="0" dirty="0" smtClean="0"/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baseline="0" dirty="0" smtClean="0"/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 smtClean="0"/>
                        <a:t>External referee letters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014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904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 covered today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1192" y="2608863"/>
            <a:ext cx="11029615" cy="3678303"/>
          </a:xfrm>
        </p:spPr>
        <p:txBody>
          <a:bodyPr>
            <a:normAutofit/>
          </a:bodyPr>
          <a:lstStyle/>
          <a:p>
            <a:pPr marL="12700"/>
            <a:r>
              <a:rPr lang="en-US" sz="2800" dirty="0" smtClean="0"/>
              <a:t>Senior Promotion: </a:t>
            </a:r>
          </a:p>
          <a:p>
            <a:pPr marL="606700" lvl="2"/>
            <a:r>
              <a:rPr lang="en-US" sz="2400" dirty="0" smtClean="0"/>
              <a:t>Assistant to Associate </a:t>
            </a:r>
          </a:p>
          <a:p>
            <a:pPr marL="606700" lvl="2"/>
            <a:r>
              <a:rPr lang="en-US" sz="2400" dirty="0" smtClean="0"/>
              <a:t>Associate to Full Professor</a:t>
            </a:r>
          </a:p>
          <a:p>
            <a:pPr marL="12700"/>
            <a:endParaRPr lang="en-US" sz="2800" spc="-10" dirty="0" smtClean="0">
              <a:solidFill>
                <a:srgbClr val="0070C0"/>
              </a:solidFill>
              <a:cs typeface="Arial"/>
            </a:endParaRPr>
          </a:p>
          <a:p>
            <a:pPr marL="12700"/>
            <a:r>
              <a:rPr lang="en-US" sz="2800" spc="-10" dirty="0" smtClean="0">
                <a:cs typeface="Arial"/>
              </a:rPr>
              <a:t>It</a:t>
            </a:r>
            <a:r>
              <a:rPr lang="en-US" sz="2800" spc="-55" dirty="0" smtClean="0">
                <a:cs typeface="Arial"/>
              </a:rPr>
              <a:t>’</a:t>
            </a:r>
            <a:r>
              <a:rPr lang="en-US" sz="2800" spc="-15" dirty="0" smtClean="0">
                <a:cs typeface="Arial"/>
              </a:rPr>
              <a:t>s</a:t>
            </a:r>
            <a:r>
              <a:rPr lang="en-US" sz="2800" spc="-20" dirty="0" smtClean="0">
                <a:cs typeface="Arial"/>
              </a:rPr>
              <a:t> </a:t>
            </a:r>
            <a:r>
              <a:rPr lang="en-US" sz="2800" spc="-15" dirty="0">
                <a:cs typeface="Arial"/>
              </a:rPr>
              <a:t>a</a:t>
            </a:r>
            <a:r>
              <a:rPr lang="en-US" sz="2800" spc="-10" dirty="0">
                <a:cs typeface="Arial"/>
              </a:rPr>
              <a:t>ll</a:t>
            </a:r>
            <a:r>
              <a:rPr lang="en-US" sz="2800" dirty="0">
                <a:cs typeface="Arial"/>
              </a:rPr>
              <a:t> </a:t>
            </a:r>
            <a:r>
              <a:rPr lang="en-US" sz="2800" spc="-15" dirty="0">
                <a:cs typeface="Arial"/>
              </a:rPr>
              <a:t>in</a:t>
            </a:r>
            <a:r>
              <a:rPr lang="en-US" sz="2800" spc="5" dirty="0">
                <a:cs typeface="Arial"/>
              </a:rPr>
              <a:t> </a:t>
            </a:r>
            <a:r>
              <a:rPr lang="en-US" sz="2800" spc="-10" dirty="0" smtClean="0">
                <a:cs typeface="Arial"/>
              </a:rPr>
              <a:t>t</a:t>
            </a:r>
            <a:r>
              <a:rPr lang="en-US" sz="2800" spc="-15" dirty="0" smtClean="0">
                <a:cs typeface="Arial"/>
              </a:rPr>
              <a:t>h</a:t>
            </a:r>
            <a:r>
              <a:rPr lang="en-US" sz="2800" spc="-20" dirty="0" smtClean="0">
                <a:cs typeface="Arial"/>
              </a:rPr>
              <a:t>e </a:t>
            </a:r>
            <a:r>
              <a:rPr lang="en-US" sz="2800" i="1" spc="-25" dirty="0" smtClean="0">
                <a:cs typeface="Arial"/>
                <a:hlinkClick r:id="rId2"/>
              </a:rPr>
              <a:t>M</a:t>
            </a:r>
            <a:r>
              <a:rPr lang="en-US" sz="2800" i="1" spc="-15" dirty="0" smtClean="0">
                <a:cs typeface="Arial"/>
                <a:hlinkClick r:id="rId2"/>
              </a:rPr>
              <a:t>anua</a:t>
            </a:r>
            <a:r>
              <a:rPr lang="en-US" sz="2800" i="1" spc="-10" dirty="0" smtClean="0">
                <a:cs typeface="Arial"/>
                <a:hlinkClick r:id="rId2"/>
              </a:rPr>
              <a:t>l</a:t>
            </a:r>
            <a:r>
              <a:rPr lang="en-US" sz="2800" i="1" spc="15" dirty="0" smtClean="0">
                <a:cs typeface="Arial"/>
                <a:hlinkClick r:id="rId2"/>
              </a:rPr>
              <a:t> </a:t>
            </a:r>
            <a:r>
              <a:rPr lang="en-US" sz="2800" i="1" spc="-10" dirty="0">
                <a:cs typeface="Arial"/>
                <a:hlinkClick r:id="rId2"/>
              </a:rPr>
              <a:t>f</a:t>
            </a:r>
            <a:r>
              <a:rPr lang="en-US" sz="2800" i="1" spc="-15" dirty="0">
                <a:cs typeface="Arial"/>
                <a:hlinkClick r:id="rId2"/>
              </a:rPr>
              <a:t>o</a:t>
            </a:r>
            <a:r>
              <a:rPr lang="en-US" sz="2800" i="1" spc="-10" dirty="0">
                <a:cs typeface="Arial"/>
                <a:hlinkClick r:id="rId2"/>
              </a:rPr>
              <a:t>r</a:t>
            </a:r>
            <a:r>
              <a:rPr lang="en-US" sz="2800" i="1" spc="-105" dirty="0">
                <a:cs typeface="Arial"/>
                <a:hlinkClick r:id="rId2"/>
              </a:rPr>
              <a:t> </a:t>
            </a:r>
            <a:r>
              <a:rPr lang="en-US" sz="2800" i="1" spc="-30" dirty="0">
                <a:cs typeface="Arial"/>
                <a:hlinkClick r:id="rId2"/>
              </a:rPr>
              <a:t>A</a:t>
            </a:r>
            <a:r>
              <a:rPr lang="en-US" sz="2800" i="1" spc="-15" dirty="0">
                <a:cs typeface="Arial"/>
                <a:hlinkClick r:id="rId2"/>
              </a:rPr>
              <a:t>cademic</a:t>
            </a:r>
            <a:r>
              <a:rPr lang="en-US" sz="2800" i="1" spc="15" dirty="0">
                <a:cs typeface="Arial"/>
                <a:hlinkClick r:id="rId2"/>
              </a:rPr>
              <a:t> </a:t>
            </a:r>
            <a:r>
              <a:rPr lang="en-US" sz="2800" i="1" spc="-30" dirty="0">
                <a:cs typeface="Arial"/>
                <a:hlinkClick r:id="rId2"/>
              </a:rPr>
              <a:t>P</a:t>
            </a:r>
            <a:r>
              <a:rPr lang="en-US" sz="2800" i="1" spc="-10" dirty="0">
                <a:cs typeface="Arial"/>
                <a:hlinkClick r:id="rId2"/>
              </a:rPr>
              <a:t>ro</a:t>
            </a:r>
            <a:r>
              <a:rPr lang="en-US" sz="2800" i="1" spc="-25" dirty="0">
                <a:cs typeface="Arial"/>
                <a:hlinkClick r:id="rId2"/>
              </a:rPr>
              <a:t>m</a:t>
            </a:r>
            <a:r>
              <a:rPr lang="en-US" sz="2800" i="1" spc="-15" dirty="0">
                <a:cs typeface="Arial"/>
                <a:hlinkClick r:id="rId2"/>
              </a:rPr>
              <a:t>o</a:t>
            </a:r>
            <a:r>
              <a:rPr lang="en-US" sz="2800" i="1" spc="-10" dirty="0">
                <a:cs typeface="Arial"/>
                <a:hlinkClick r:id="rId2"/>
              </a:rPr>
              <a:t>ti</a:t>
            </a:r>
            <a:r>
              <a:rPr lang="en-US" sz="2800" i="1" spc="-15" dirty="0">
                <a:cs typeface="Arial"/>
                <a:hlinkClick r:id="rId2"/>
              </a:rPr>
              <a:t>on</a:t>
            </a:r>
            <a:r>
              <a:rPr lang="en-US" sz="2800" dirty="0">
                <a:cs typeface="Arial"/>
                <a:hlinkClick r:id="rId2"/>
              </a:rPr>
              <a:t> </a:t>
            </a:r>
            <a:r>
              <a:rPr lang="en-US" sz="2800" spc="-10" dirty="0">
                <a:cs typeface="Arial"/>
              </a:rPr>
              <a:t>(revise</a:t>
            </a:r>
            <a:r>
              <a:rPr lang="en-US" sz="2800" spc="-20" dirty="0">
                <a:cs typeface="Arial"/>
              </a:rPr>
              <a:t>d</a:t>
            </a:r>
            <a:r>
              <a:rPr lang="en-US" sz="2800" spc="5" dirty="0">
                <a:cs typeface="Arial"/>
              </a:rPr>
              <a:t> </a:t>
            </a:r>
            <a:r>
              <a:rPr lang="en-US" sz="2800" spc="-10" dirty="0" smtClean="0">
                <a:cs typeface="Arial"/>
              </a:rPr>
              <a:t>July 2019)</a:t>
            </a:r>
          </a:p>
          <a:p>
            <a:pPr marL="12700"/>
            <a:r>
              <a:rPr lang="en-US" sz="2800" spc="-10" dirty="0">
                <a:cs typeface="Arial"/>
              </a:rPr>
              <a:t>And online at: </a:t>
            </a:r>
            <a:r>
              <a:rPr lang="en-US" sz="2800" spc="-10" dirty="0">
                <a:cs typeface="Arial"/>
                <a:hlinkClick r:id="rId3"/>
              </a:rPr>
              <a:t>http://www.deptmedicine.utoronto.ca/senior-promotion</a:t>
            </a:r>
            <a:endParaRPr lang="en-US" sz="2800" dirty="0">
              <a:cs typeface="Arial"/>
            </a:endParaRPr>
          </a:p>
          <a:p>
            <a:pPr marL="12700"/>
            <a:endParaRPr lang="en-US" sz="2800" spc="-10" dirty="0">
              <a:solidFill>
                <a:srgbClr val="0070C0"/>
              </a:solidFill>
              <a:cs typeface="Arial"/>
            </a:endParaRP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277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Telling your story:  </a:t>
            </a:r>
            <a:r>
              <a:rPr lang="en-US" dirty="0" smtClean="0"/>
              <a:t>CPA </a:t>
            </a:r>
            <a:r>
              <a:rPr lang="en-US" dirty="0"/>
              <a:t>example  </a:t>
            </a:r>
            <a:r>
              <a:rPr lang="en-US" dirty="0" smtClean="0"/>
              <a:t>(</a:t>
            </a:r>
            <a:r>
              <a:rPr lang="en-US" dirty="0"/>
              <a:t>Christine </a:t>
            </a:r>
            <a:r>
              <a:rPr lang="en-US" dirty="0" smtClean="0"/>
              <a:t>Soong - CQI)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0960954"/>
              </p:ext>
            </p:extLst>
          </p:nvPr>
        </p:nvGraphicFramePr>
        <p:xfrm>
          <a:off x="432742" y="1934090"/>
          <a:ext cx="11322652" cy="431547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83642">
                  <a:extLst>
                    <a:ext uri="{9D8B030D-6E8A-4147-A177-3AD203B41FA5}">
                      <a16:colId xmlns:a16="http://schemas.microsoft.com/office/drawing/2014/main" val="2356596382"/>
                    </a:ext>
                  </a:extLst>
                </a:gridCol>
                <a:gridCol w="3071162">
                  <a:extLst>
                    <a:ext uri="{9D8B030D-6E8A-4147-A177-3AD203B41FA5}">
                      <a16:colId xmlns:a16="http://schemas.microsoft.com/office/drawing/2014/main" val="1284092446"/>
                    </a:ext>
                  </a:extLst>
                </a:gridCol>
                <a:gridCol w="3226543">
                  <a:extLst>
                    <a:ext uri="{9D8B030D-6E8A-4147-A177-3AD203B41FA5}">
                      <a16:colId xmlns:a16="http://schemas.microsoft.com/office/drawing/2014/main" val="2233947881"/>
                    </a:ext>
                  </a:extLst>
                </a:gridCol>
                <a:gridCol w="3141305">
                  <a:extLst>
                    <a:ext uri="{9D8B030D-6E8A-4147-A177-3AD203B41FA5}">
                      <a16:colId xmlns:a16="http://schemas.microsoft.com/office/drawing/2014/main" val="1341521844"/>
                    </a:ext>
                  </a:extLst>
                </a:gridCol>
              </a:tblGrid>
              <a:tr h="57712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FOCUS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ACCOMPLISHMENTS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DEMONSTRATED IMPACT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DEMONSTRATED</a:t>
                      </a:r>
                      <a:r>
                        <a:rPr lang="en-US" sz="1800" baseline="0" dirty="0" smtClean="0"/>
                        <a:t> REPUTATION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817030"/>
                  </a:ext>
                </a:extLst>
              </a:tr>
              <a:tr h="36753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/>
                        <a:t>To promote appropriate use of resources through leadership, research and education</a:t>
                      </a:r>
                      <a:endParaRPr lang="en-CA" sz="1600" i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600" dirty="0" smtClean="0"/>
                        <a:t>Co-chaired the creation</a:t>
                      </a:r>
                      <a:r>
                        <a:rPr lang="en-CA" sz="1600" baseline="0" dirty="0" smtClean="0"/>
                        <a:t> of the CSIM and CSHM </a:t>
                      </a:r>
                      <a:r>
                        <a:rPr lang="en-CA" sz="1600" kern="1200" dirty="0" smtClean="0"/>
                        <a:t>Choosing Wisely Canada (CWC) lists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600" baseline="0" dirty="0" smtClean="0"/>
                        <a:t>Created a toolkit for the CWC website to support other institutions seeking to reduce BZD use in hospital</a:t>
                      </a:r>
                      <a:endParaRPr lang="en-CA" sz="1600" kern="1200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600" baseline="0" dirty="0" smtClean="0"/>
                        <a:t>U of T Division of GIM grant to support QI project to reduce unnecessary blood work ($20,000)</a:t>
                      </a:r>
                      <a:endParaRPr lang="en-CA" sz="1600" baseline="0" dirty="0" smtClean="0">
                        <a:solidFill>
                          <a:schemeClr val="tx2"/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CA" sz="1600" baseline="0" dirty="0" smtClean="0"/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1600" baseline="0" dirty="0" smtClean="0"/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1600" baseline="0" dirty="0" smtClean="0"/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600" baseline="0" dirty="0" smtClean="0"/>
                        <a:t>Download X times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CA" sz="16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CA" sz="16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CA" sz="16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baseline="0" dirty="0" smtClean="0"/>
                        <a:t>QI project on reducing unnecessary sedative hypnotics featured in HQO report on CWC (1 of 4 projects)</a:t>
                      </a:r>
                      <a:endParaRPr lang="en-CA" sz="1600" baseline="0" dirty="0" smtClean="0">
                        <a:solidFill>
                          <a:schemeClr val="tx2"/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600" dirty="0" smtClean="0"/>
                        <a:t>Visiting professor</a:t>
                      </a:r>
                      <a:r>
                        <a:rPr lang="en-CA" sz="1600" baseline="0" dirty="0" smtClean="0"/>
                        <a:t> and grand rounds presentation at Johns Hopkins University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1600" baseline="0" dirty="0" smtClean="0"/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600" baseline="0" dirty="0" smtClean="0"/>
                        <a:t>External referee letters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014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42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Telling your story:  </a:t>
            </a:r>
            <a:r>
              <a:rPr lang="en-US" dirty="0" smtClean="0"/>
              <a:t>CPA </a:t>
            </a:r>
            <a:r>
              <a:rPr lang="en-US" dirty="0"/>
              <a:t>example  </a:t>
            </a:r>
            <a:r>
              <a:rPr lang="en-US" dirty="0" smtClean="0"/>
              <a:t>(Mary bell - ci)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388612"/>
              </p:ext>
            </p:extLst>
          </p:nvPr>
        </p:nvGraphicFramePr>
        <p:xfrm>
          <a:off x="432742" y="1934090"/>
          <a:ext cx="11322652" cy="457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5572">
                  <a:extLst>
                    <a:ext uri="{9D8B030D-6E8A-4147-A177-3AD203B41FA5}">
                      <a16:colId xmlns:a16="http://schemas.microsoft.com/office/drawing/2014/main" val="2356596382"/>
                    </a:ext>
                  </a:extLst>
                </a:gridCol>
                <a:gridCol w="3286897">
                  <a:extLst>
                    <a:ext uri="{9D8B030D-6E8A-4147-A177-3AD203B41FA5}">
                      <a16:colId xmlns:a16="http://schemas.microsoft.com/office/drawing/2014/main" val="1284092446"/>
                    </a:ext>
                  </a:extLst>
                </a:gridCol>
                <a:gridCol w="3168878">
                  <a:extLst>
                    <a:ext uri="{9D8B030D-6E8A-4147-A177-3AD203B41FA5}">
                      <a16:colId xmlns:a16="http://schemas.microsoft.com/office/drawing/2014/main" val="2233947881"/>
                    </a:ext>
                  </a:extLst>
                </a:gridCol>
                <a:gridCol w="3141305">
                  <a:extLst>
                    <a:ext uri="{9D8B030D-6E8A-4147-A177-3AD203B41FA5}">
                      <a16:colId xmlns:a16="http://schemas.microsoft.com/office/drawing/2014/main" val="1341521844"/>
                    </a:ext>
                  </a:extLst>
                </a:gridCol>
              </a:tblGrid>
              <a:tr h="57712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FOCUS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ACCOMPLISHMENTS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DEMONSTRATED IMPACT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DEMONSTRATED</a:t>
                      </a:r>
                      <a:r>
                        <a:rPr lang="en-US" sz="1600" baseline="0" dirty="0" smtClean="0"/>
                        <a:t> REPUTATION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817030"/>
                  </a:ext>
                </a:extLst>
              </a:tr>
              <a:tr h="36753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Continuing professional development (CPD) to advance patient-centered care and self-management for people with arthritis</a:t>
                      </a:r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/>
                        <a:t>Developed, implemented</a:t>
                      </a:r>
                      <a:r>
                        <a:rPr lang="en-US" sz="1600" baseline="0" dirty="0" smtClean="0"/>
                        <a:t> &amp; evaluated a </a:t>
                      </a:r>
                      <a:r>
                        <a:rPr lang="en-US" sz="1600" dirty="0" smtClean="0"/>
                        <a:t>workshop for primary care providers - “Getting a Grip on Arthritis” on diagnosis &amp; Rx of arthritis (J Rheum 2005)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/>
                        <a:t>Led international development and validation of an Early Inflammatory Arthritis (EIA) Detection Tool (BMC </a:t>
                      </a:r>
                      <a:r>
                        <a:rPr lang="en-US" sz="1600" dirty="0" err="1" smtClean="0"/>
                        <a:t>Musculoskel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Disord</a:t>
                      </a:r>
                      <a:r>
                        <a:rPr lang="en-US" sz="1600" dirty="0" smtClean="0"/>
                        <a:t> 2010)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/>
                        <a:t>Implemented</a:t>
                      </a:r>
                      <a:r>
                        <a:rPr lang="en-US" sz="1600" baseline="0" dirty="0" smtClean="0"/>
                        <a:t> &amp; evaluated </a:t>
                      </a:r>
                      <a:r>
                        <a:rPr lang="en-US" sz="1600" dirty="0" smtClean="0"/>
                        <a:t>a Peer-to-Peer (P2P) Mentoring Program for persons with early RA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dirty="0" smtClean="0"/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/>
                        <a:t>Peer-review grants and publications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/>
                        <a:t>Funded by Health Canada to implement Getting</a:t>
                      </a:r>
                      <a:r>
                        <a:rPr lang="en-US" sz="1600" baseline="0" dirty="0" smtClean="0"/>
                        <a:t> a Grip </a:t>
                      </a:r>
                      <a:r>
                        <a:rPr lang="en-US" sz="1600" dirty="0" smtClean="0"/>
                        <a:t>across Canada ($3.8M)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EIA tool has been cross-culturally adapted for use in other countries, e.g. US, Taiwan &amp; Saudi Arabia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Initial P2P feasibility work highlighted on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CIHR website </a:t>
                      </a:r>
                      <a:r>
                        <a:rPr lang="en-US" sz="1600" dirty="0" smtClean="0">
                          <a:hlinkClick r:id="rId2"/>
                        </a:rPr>
                        <a:t>http://www.cihr-irsc.gc.ca/e/47127.html#6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/>
                        <a:t>P2P</a:t>
                      </a:r>
                      <a:r>
                        <a:rPr lang="en-US" sz="1600" baseline="0" dirty="0" smtClean="0"/>
                        <a:t> p</a:t>
                      </a:r>
                      <a:r>
                        <a:rPr lang="en-US" sz="1600" dirty="0" smtClean="0"/>
                        <a:t>rogram adapted for other conditions, e.g. social media in adolescents, US colleagues for SLE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Dave Davis CME Research Award (2006-2008)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2012 Colin R. Woolf Award for Long-Term Contribution to Continuing Education from the Faculty of Medicine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2015 Division of Rheumatology Dafna Gladman Award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2015</a:t>
                      </a:r>
                      <a:r>
                        <a:rPr lang="en-US" sz="1600" baseline="0" dirty="0" smtClean="0"/>
                        <a:t> O</a:t>
                      </a:r>
                      <a:r>
                        <a:rPr lang="en-US" sz="1600" dirty="0" smtClean="0"/>
                        <a:t>ntario Rheumatology Association Rheumatologist of the Year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External</a:t>
                      </a:r>
                      <a:r>
                        <a:rPr lang="en-US" sz="1600" baseline="0" dirty="0" smtClean="0"/>
                        <a:t> referees</a:t>
                      </a:r>
                      <a:endParaRPr lang="en-US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014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30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Telling your story:  </a:t>
            </a:r>
            <a:r>
              <a:rPr lang="en-US" dirty="0" smtClean="0"/>
              <a:t>CPA </a:t>
            </a:r>
            <a:r>
              <a:rPr lang="en-US" dirty="0"/>
              <a:t>example  </a:t>
            </a:r>
            <a:r>
              <a:rPr lang="en-US" dirty="0" smtClean="0"/>
              <a:t>(</a:t>
            </a:r>
            <a:r>
              <a:rPr lang="en-US" dirty="0" err="1" smtClean="0"/>
              <a:t>catherine</a:t>
            </a:r>
            <a:r>
              <a:rPr lang="en-US" dirty="0" smtClean="0"/>
              <a:t>  </a:t>
            </a:r>
            <a:r>
              <a:rPr lang="en-US" dirty="0" err="1" smtClean="0"/>
              <a:t>yu</a:t>
            </a:r>
            <a:r>
              <a:rPr lang="en-US" dirty="0" smtClean="0"/>
              <a:t> - </a:t>
            </a:r>
            <a:r>
              <a:rPr lang="en-US" dirty="0" err="1" smtClean="0"/>
              <a:t>cE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2232396"/>
              </p:ext>
            </p:extLst>
          </p:nvPr>
        </p:nvGraphicFramePr>
        <p:xfrm>
          <a:off x="432742" y="1934090"/>
          <a:ext cx="11322652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572">
                  <a:extLst>
                    <a:ext uri="{9D8B030D-6E8A-4147-A177-3AD203B41FA5}">
                      <a16:colId xmlns:a16="http://schemas.microsoft.com/office/drawing/2014/main" val="2356596382"/>
                    </a:ext>
                  </a:extLst>
                </a:gridCol>
                <a:gridCol w="3089189">
                  <a:extLst>
                    <a:ext uri="{9D8B030D-6E8A-4147-A177-3AD203B41FA5}">
                      <a16:colId xmlns:a16="http://schemas.microsoft.com/office/drawing/2014/main" val="1284092446"/>
                    </a:ext>
                  </a:extLst>
                </a:gridCol>
                <a:gridCol w="3366586">
                  <a:extLst>
                    <a:ext uri="{9D8B030D-6E8A-4147-A177-3AD203B41FA5}">
                      <a16:colId xmlns:a16="http://schemas.microsoft.com/office/drawing/2014/main" val="2233947881"/>
                    </a:ext>
                  </a:extLst>
                </a:gridCol>
                <a:gridCol w="3141305">
                  <a:extLst>
                    <a:ext uri="{9D8B030D-6E8A-4147-A177-3AD203B41FA5}">
                      <a16:colId xmlns:a16="http://schemas.microsoft.com/office/drawing/2014/main" val="1341521844"/>
                    </a:ext>
                  </a:extLst>
                </a:gridCol>
              </a:tblGrid>
              <a:tr h="57712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FOCUS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ACCOMPLISHMENTS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DEMONSTRATED IMPACT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DEMONSTRATED</a:t>
                      </a:r>
                      <a:r>
                        <a:rPr lang="en-US" sz="2000" baseline="0" dirty="0" smtClean="0"/>
                        <a:t> REPUTATION</a:t>
                      </a:r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817030"/>
                  </a:ext>
                </a:extLst>
              </a:tr>
              <a:tr h="36753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Optimizing diabetes care by helping patients, providers and health care teams apply clinical practice guidelines in clinical practice, using educational and technologic innovations</a:t>
                      </a:r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1600" kern="1200" dirty="0" smtClean="0"/>
                        <a:t>Led the national dissemination and implementation of the Canadian Diabetes Association 2013 Clinical Practice Guidelines</a:t>
                      </a:r>
                      <a:endParaRPr lang="en-CA" sz="1600" b="0" kern="12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CA" sz="1600" kern="1200" dirty="0" smtClean="0"/>
                        <a:t>Increased international and national awareness of existence of CDA 2013 CPG as evidenced</a:t>
                      </a:r>
                      <a:r>
                        <a:rPr lang="en-CA" sz="1600" kern="1200" baseline="0" dirty="0" smtClean="0"/>
                        <a:t> by: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 smtClean="0"/>
                        <a:t>Number of media impressions</a:t>
                      </a:r>
                      <a:r>
                        <a:rPr lang="en-CA" sz="1600" baseline="0" dirty="0" smtClean="0"/>
                        <a:t> (list)</a:t>
                      </a:r>
                      <a:endParaRPr lang="en-CA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 smtClean="0"/>
                        <a:t>Website usage statistics (e.g. total usage,</a:t>
                      </a:r>
                      <a:r>
                        <a:rPr lang="en-CA" sz="1600" baseline="0" dirty="0" smtClean="0"/>
                        <a:t> use by country)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 smtClean="0"/>
                        <a:t>Number of app purchases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 smtClean="0"/>
                        <a:t>User testimonials (colleague</a:t>
                      </a:r>
                      <a:r>
                        <a:rPr lang="en-CA" sz="1600" baseline="0" dirty="0" smtClean="0"/>
                        <a:t> letters)</a:t>
                      </a:r>
                      <a:endParaRPr lang="en-CA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 smtClean="0"/>
                        <a:t>National survey results</a:t>
                      </a:r>
                      <a:r>
                        <a:rPr lang="en-CA" sz="1600" baseline="0" dirty="0" smtClean="0"/>
                        <a:t> (list)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baseline="0" dirty="0" smtClean="0"/>
                        <a:t>Non-peer-reviewed publications (list)</a:t>
                      </a:r>
                    </a:p>
                    <a:p>
                      <a:pPr marL="0" indent="0">
                        <a:buNone/>
                      </a:pPr>
                      <a:endParaRPr lang="en-CA" sz="1600" baseline="0" dirty="0" smtClean="0"/>
                    </a:p>
                    <a:p>
                      <a:pPr marL="0" indent="0">
                        <a:buNone/>
                      </a:pPr>
                      <a:r>
                        <a:rPr lang="en-CA" sz="1600" baseline="0" dirty="0" smtClean="0"/>
                        <a:t>Peer-reviewed publications </a:t>
                      </a:r>
                      <a:endParaRPr lang="en-CA" sz="1600" b="0" kern="12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600" dirty="0" smtClean="0"/>
                        <a:t>Invited international/national</a:t>
                      </a:r>
                      <a:r>
                        <a:rPr lang="en-CA" sz="1600" baseline="0" dirty="0" smtClean="0"/>
                        <a:t> presentations (list)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CA" sz="1600" baseline="0" dirty="0" smtClean="0"/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600" baseline="0" dirty="0" smtClean="0"/>
                        <a:t>External referee letters</a:t>
                      </a:r>
                      <a:endParaRPr lang="en-CA" sz="1600" b="0" baseline="0" dirty="0" smtClean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97014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064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Telling your story:  </a:t>
            </a:r>
            <a:r>
              <a:rPr lang="en-US" dirty="0" smtClean="0"/>
              <a:t>SET </a:t>
            </a:r>
            <a:r>
              <a:rPr lang="en-US" dirty="0"/>
              <a:t>example  </a:t>
            </a:r>
            <a:r>
              <a:rPr lang="en-US" dirty="0" smtClean="0"/>
              <a:t>(raj Gupta - </a:t>
            </a:r>
            <a:r>
              <a:rPr lang="en-US" dirty="0" err="1" smtClean="0"/>
              <a:t>ct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389222"/>
              </p:ext>
            </p:extLst>
          </p:nvPr>
        </p:nvGraphicFramePr>
        <p:xfrm>
          <a:off x="432742" y="1934090"/>
          <a:ext cx="11322652" cy="43764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25572">
                  <a:extLst>
                    <a:ext uri="{9D8B030D-6E8A-4147-A177-3AD203B41FA5}">
                      <a16:colId xmlns:a16="http://schemas.microsoft.com/office/drawing/2014/main" val="2356596382"/>
                    </a:ext>
                  </a:extLst>
                </a:gridCol>
                <a:gridCol w="3542270">
                  <a:extLst>
                    <a:ext uri="{9D8B030D-6E8A-4147-A177-3AD203B41FA5}">
                      <a16:colId xmlns:a16="http://schemas.microsoft.com/office/drawing/2014/main" val="1284092446"/>
                    </a:ext>
                  </a:extLst>
                </a:gridCol>
                <a:gridCol w="2913505">
                  <a:extLst>
                    <a:ext uri="{9D8B030D-6E8A-4147-A177-3AD203B41FA5}">
                      <a16:colId xmlns:a16="http://schemas.microsoft.com/office/drawing/2014/main" val="2233947881"/>
                    </a:ext>
                  </a:extLst>
                </a:gridCol>
                <a:gridCol w="3141305">
                  <a:extLst>
                    <a:ext uri="{9D8B030D-6E8A-4147-A177-3AD203B41FA5}">
                      <a16:colId xmlns:a16="http://schemas.microsoft.com/office/drawing/2014/main" val="1341521844"/>
                    </a:ext>
                  </a:extLst>
                </a:gridCol>
              </a:tblGrid>
              <a:tr h="57712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FOCUS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ACCOMPLISHMENTS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DEMONSTRATED IMPACT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DEMONSTRATED</a:t>
                      </a:r>
                      <a:r>
                        <a:rPr lang="en-US" sz="2000" baseline="0" dirty="0" smtClean="0"/>
                        <a:t> REPUTATION</a:t>
                      </a:r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817030"/>
                  </a:ext>
                </a:extLst>
              </a:tr>
              <a:tr h="367539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/>
                        <a:t>Teaching in under-graduate and post-graduate medical education, particularly at pre-clerkship and clerkship levels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 smtClean="0"/>
                        <a:t>Numerous leadership roles related to the medical clerkship program (list)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 smtClean="0"/>
                        <a:t>Developed and implemented the structured oral examination that became the standard skills examination for the DoM for many years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 smtClean="0"/>
                        <a:t>As Director of the Remediation Program for UGME,  provided individualized tutoring to &gt;60 medical students</a:t>
                      </a:r>
                      <a:endParaRPr lang="en-US" sz="1600" b="0" kern="12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 smtClean="0"/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 smtClean="0"/>
                        <a:t>High pass rate for these students.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 smtClean="0"/>
                        <a:t>His remediation model has served as the exemplar for programs university-wide. </a:t>
                      </a:r>
                    </a:p>
                    <a:p>
                      <a:pPr marL="0" indent="0">
                        <a:buNone/>
                      </a:pPr>
                      <a:endParaRPr lang="en-CA" sz="1600" b="0" kern="12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 smtClean="0"/>
                        <a:t>Numerous</a:t>
                      </a:r>
                      <a:r>
                        <a:rPr lang="en-US" sz="1600" kern="1200" baseline="0" dirty="0" smtClean="0"/>
                        <a:t> </a:t>
                      </a:r>
                      <a:r>
                        <a:rPr lang="en-US" sz="1600" kern="1200" dirty="0" smtClean="0"/>
                        <a:t>teaching awards and nominations (list)</a:t>
                      </a:r>
                      <a:endParaRPr lang="en-CA" sz="1600" baseline="0" dirty="0" smtClean="0"/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1600" kern="1200" baseline="0" dirty="0" smtClean="0"/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 smtClean="0"/>
                        <a:t>Teaching</a:t>
                      </a:r>
                      <a:r>
                        <a:rPr lang="en-US" sz="1600" kern="1200" baseline="0" dirty="0" smtClean="0"/>
                        <a:t> </a:t>
                      </a:r>
                      <a:r>
                        <a:rPr lang="en-US" sz="1600" kern="1200" dirty="0" smtClean="0"/>
                        <a:t>effectiveness scores </a:t>
                      </a:r>
                      <a:r>
                        <a:rPr lang="en-US" sz="1600" kern="1200" baseline="0" dirty="0" smtClean="0"/>
                        <a:t>(comparison with peers)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kern="1200" baseline="0" dirty="0" smtClean="0"/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 smtClean="0"/>
                        <a:t>Student testimonials and TES comments</a:t>
                      </a:r>
                      <a:endParaRPr lang="en-CA" sz="1600" b="0" baseline="0" dirty="0" smtClean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97014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43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30250"/>
            <a:ext cx="11029950" cy="987425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92311"/>
            <a:ext cx="4572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81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your curriculum vitae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Senior promotions workshop 2019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6934" y="1309815"/>
            <a:ext cx="3106433" cy="323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3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Honours</a:t>
            </a:r>
            <a:r>
              <a:rPr lang="en-US" dirty="0" smtClean="0"/>
              <a:t> &amp; awards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Your awards </a:t>
            </a:r>
          </a:p>
          <a:p>
            <a:pPr lvl="1"/>
            <a:r>
              <a:rPr lang="en-US" sz="1800" b="1" dirty="0" smtClean="0"/>
              <a:t>International</a:t>
            </a:r>
          </a:p>
          <a:p>
            <a:pPr lvl="1"/>
            <a:r>
              <a:rPr lang="en-US" sz="1800" b="1" dirty="0" smtClean="0"/>
              <a:t>National</a:t>
            </a:r>
          </a:p>
          <a:p>
            <a:pPr lvl="1"/>
            <a:r>
              <a:rPr lang="en-US" sz="1800" dirty="0" smtClean="0"/>
              <a:t>Provincial </a:t>
            </a:r>
          </a:p>
          <a:p>
            <a:pPr lvl="1"/>
            <a:r>
              <a:rPr lang="en-US" sz="1800" dirty="0" smtClean="0"/>
              <a:t>Local </a:t>
            </a:r>
          </a:p>
          <a:p>
            <a:r>
              <a:rPr lang="en-US" sz="2000" dirty="0" smtClean="0"/>
              <a:t>Your trainees’ awards </a:t>
            </a:r>
          </a:p>
          <a:p>
            <a:pPr lvl="1"/>
            <a:r>
              <a:rPr lang="en-US" sz="1800" dirty="0" smtClean="0"/>
              <a:t>International </a:t>
            </a:r>
          </a:p>
          <a:p>
            <a:pPr lvl="1"/>
            <a:r>
              <a:rPr lang="en-US" sz="1800" dirty="0" smtClean="0"/>
              <a:t>National </a:t>
            </a:r>
          </a:p>
          <a:p>
            <a:pPr lvl="1"/>
            <a:r>
              <a:rPr lang="en-US" sz="1800" dirty="0" smtClean="0"/>
              <a:t>Provincial </a:t>
            </a:r>
          </a:p>
          <a:p>
            <a:pPr lvl="1"/>
            <a:r>
              <a:rPr lang="en-US" sz="1800" dirty="0" smtClean="0"/>
              <a:t>Local 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4133849" y="2495550"/>
            <a:ext cx="75819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2016	</a:t>
            </a:r>
            <a:r>
              <a:rPr lang="en-US" sz="1600" b="1" dirty="0" smtClean="0"/>
              <a:t>Alanna </a:t>
            </a:r>
            <a:r>
              <a:rPr lang="en-US" sz="1600" b="1" dirty="0"/>
              <a:t>Weisman, MD: Dr. Fernand </a:t>
            </a:r>
            <a:r>
              <a:rPr lang="en-US" sz="1600" b="1" dirty="0" err="1"/>
              <a:t>Labrie</a:t>
            </a:r>
            <a:r>
              <a:rPr lang="en-US" sz="1600" b="1" dirty="0"/>
              <a:t> Fellowship Research Award, </a:t>
            </a:r>
            <a:r>
              <a:rPr lang="en-US" sz="1600" b="1" dirty="0" smtClean="0"/>
              <a:t>	The </a:t>
            </a:r>
            <a:r>
              <a:rPr lang="en-US" sz="1600" b="1" dirty="0"/>
              <a:t>Canadian Society of </a:t>
            </a:r>
            <a:r>
              <a:rPr lang="en-US" sz="1600" b="1" dirty="0" smtClean="0"/>
              <a:t>Endocrinology </a:t>
            </a:r>
            <a:r>
              <a:rPr lang="en-US" sz="1600" b="1" dirty="0"/>
              <a:t>and Metabolism</a:t>
            </a:r>
            <a:r>
              <a:rPr lang="en-US" sz="1600" dirty="0"/>
              <a:t>. Ontario Ministry </a:t>
            </a:r>
            <a:r>
              <a:rPr lang="en-US" sz="1600" dirty="0" smtClean="0"/>
              <a:t>	of </a:t>
            </a:r>
            <a:r>
              <a:rPr lang="en-US" sz="1600" dirty="0"/>
              <a:t>Health, Clinician Investigator Program, </a:t>
            </a:r>
            <a:r>
              <a:rPr lang="en-US" sz="1600" dirty="0" smtClean="0"/>
              <a:t>Canada</a:t>
            </a:r>
          </a:p>
          <a:p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2013 </a:t>
            </a:r>
            <a:r>
              <a:rPr lang="en-US" sz="1600" b="1" dirty="0" smtClean="0"/>
              <a:t>Bheeshma </a:t>
            </a:r>
            <a:r>
              <a:rPr lang="en-US" sz="1600" b="1" dirty="0"/>
              <a:t>Ravi, MD: </a:t>
            </a:r>
            <a:r>
              <a:rPr lang="en-US" sz="1600" b="1" dirty="0" err="1"/>
              <a:t>Gallie</a:t>
            </a:r>
            <a:r>
              <a:rPr lang="en-US" sz="1600" b="1" dirty="0"/>
              <a:t>-Bateman Award</a:t>
            </a:r>
            <a:r>
              <a:rPr lang="en-US" sz="1600" dirty="0"/>
              <a:t>, </a:t>
            </a:r>
            <a:r>
              <a:rPr lang="en-US" sz="1600" dirty="0" smtClean="0"/>
              <a:t>Awarded </a:t>
            </a:r>
            <a:r>
              <a:rPr lang="en-US" sz="1600" dirty="0"/>
              <a:t>third prize for poster </a:t>
            </a:r>
            <a:r>
              <a:rPr lang="en-US" sz="1600" dirty="0" smtClean="0"/>
              <a:t>	presentation</a:t>
            </a:r>
            <a:r>
              <a:rPr lang="en-US" sz="1600" dirty="0"/>
              <a:t>: - Total Joint </a:t>
            </a:r>
            <a:r>
              <a:rPr lang="en-US" sz="1600" dirty="0" err="1"/>
              <a:t>Arthoplasty</a:t>
            </a:r>
            <a:r>
              <a:rPr lang="en-US" sz="1600" dirty="0"/>
              <a:t> Appears </a:t>
            </a:r>
            <a:r>
              <a:rPr lang="en-US" sz="1600" dirty="0" err="1" smtClean="0"/>
              <a:t>Cardioprotective</a:t>
            </a:r>
            <a:r>
              <a:rPr lang="en-US" sz="1600" dirty="0" smtClean="0"/>
              <a:t> </a:t>
            </a:r>
            <a:r>
              <a:rPr lang="en-US" sz="1600" dirty="0"/>
              <a:t>In Patients With </a:t>
            </a:r>
            <a:r>
              <a:rPr lang="en-US" sz="1600" dirty="0" smtClean="0"/>
              <a:t>	Moderate-Severe Osteoarthritis </a:t>
            </a:r>
            <a:r>
              <a:rPr lang="en-US" sz="1600" dirty="0"/>
              <a:t>- A Propensity-Score Matched Analysis.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0374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3117" y="914029"/>
            <a:ext cx="11029616" cy="620952"/>
          </a:xfrm>
          <a:prstGeom prst="rect">
            <a:avLst/>
          </a:prstGeom>
        </p:spPr>
        <p:txBody>
          <a:bodyPr vert="horz" wrap="square" lIns="0" tIns="188227" rIns="0" bIns="0" rtlCol="0" anchor="b">
            <a:spAutoFit/>
          </a:bodyPr>
          <a:lstStyle/>
          <a:p>
            <a:pPr marL="66040"/>
            <a:r>
              <a:rPr lang="en-US" spc="-35" dirty="0" smtClean="0"/>
              <a:t>Professional affiliations and activities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42926" y="2007790"/>
            <a:ext cx="9403882" cy="104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300990" algn="l"/>
              </a:tabLst>
            </a:pPr>
            <a:r>
              <a:rPr lang="en-US" sz="2400" spc="-5" dirty="0" smtClean="0">
                <a:solidFill>
                  <a:srgbClr val="001948"/>
                </a:solidFill>
                <a:cs typeface="Arial"/>
              </a:rPr>
              <a:t>Ensure all national / international leadership roles documented</a:t>
            </a:r>
          </a:p>
          <a:p>
            <a:pPr marL="355600" indent="-342900"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300990" algn="l"/>
              </a:tabLst>
            </a:pPr>
            <a:r>
              <a:rPr lang="en-US" sz="2400" spc="-5" dirty="0" smtClean="0">
                <a:solidFill>
                  <a:srgbClr val="001948"/>
                </a:solidFill>
                <a:cs typeface="Arial"/>
              </a:rPr>
              <a:t>Ensure your role is clear, e.g. Chair, Co-Chair, Member…</a:t>
            </a:r>
          </a:p>
          <a:p>
            <a:pPr marL="812800" lvl="1" indent="-342900"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300990" algn="l"/>
              </a:tabLst>
            </a:pPr>
            <a:r>
              <a:rPr lang="en-US" sz="2000" spc="-5" dirty="0" smtClean="0">
                <a:solidFill>
                  <a:srgbClr val="001948"/>
                </a:solidFill>
                <a:cs typeface="Arial"/>
              </a:rPr>
              <a:t>Clarify your role if unclear</a:t>
            </a:r>
            <a:endParaRPr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95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&amp; CPA statements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Within </a:t>
            </a:r>
            <a:r>
              <a:rPr lang="en-US" sz="2000" dirty="0" err="1" smtClean="0"/>
              <a:t>WebCV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~1/2 page each</a:t>
            </a:r>
            <a:endParaRPr lang="en-US" sz="2000" dirty="0" smtClean="0"/>
          </a:p>
          <a:p>
            <a:r>
              <a:rPr lang="en-US" sz="2000" dirty="0" smtClean="0"/>
              <a:t>As per candidate statement, but includes full career not just since last promotion/initial appointment </a:t>
            </a:r>
          </a:p>
          <a:p>
            <a:pPr lvl="1"/>
            <a:r>
              <a:rPr lang="en-US" sz="1800" dirty="0" smtClean="0"/>
              <a:t>What </a:t>
            </a:r>
            <a:r>
              <a:rPr lang="en-US" sz="1800" dirty="0" smtClean="0"/>
              <a:t>is your focus, what do you do/have you done, what impact has it had, what is your next step?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0194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6532" rIns="0" bIns="0" rtlCol="0" anchor="b">
            <a:spAutoFit/>
          </a:bodyPr>
          <a:lstStyle/>
          <a:p>
            <a:pPr marL="66040"/>
            <a:r>
              <a:rPr lang="en-US" dirty="0" smtClean="0"/>
              <a:t>Research funding   </a:t>
            </a:r>
            <a:endParaRPr dirty="0"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4888" y="1924464"/>
            <a:ext cx="11029615" cy="367830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Peer-review separate from non-peer-review and industry 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2016 </a:t>
            </a:r>
            <a:r>
              <a:rPr lang="en-US" sz="2000" dirty="0">
                <a:solidFill>
                  <a:schemeClr val="tx1"/>
                </a:solidFill>
              </a:rPr>
              <a:t>- 2019 	</a:t>
            </a:r>
            <a:r>
              <a:rPr lang="en-US" sz="2000" dirty="0" smtClean="0">
                <a:solidFill>
                  <a:schemeClr val="tx1"/>
                </a:solidFill>
              </a:rPr>
              <a:t>	</a:t>
            </a:r>
            <a:r>
              <a:rPr lang="en-US" sz="2000" b="1" dirty="0" smtClean="0">
                <a:solidFill>
                  <a:schemeClr val="tx1"/>
                </a:solidFill>
              </a:rPr>
              <a:t>Co-Investigator</a:t>
            </a:r>
            <a:r>
              <a:rPr lang="en-US" sz="2000" dirty="0">
                <a:solidFill>
                  <a:schemeClr val="tx1"/>
                </a:solidFill>
              </a:rPr>
              <a:t>. Using Knowledge Translation Theory to Inform the Development of </a:t>
            </a:r>
            <a:r>
              <a:rPr lang="en-US" sz="2000" dirty="0" smtClean="0">
                <a:solidFill>
                  <a:schemeClr val="tx1"/>
                </a:solidFill>
              </a:rPr>
              <a:t>				Interventions </a:t>
            </a:r>
            <a:r>
              <a:rPr lang="en-US" sz="2000" dirty="0">
                <a:solidFill>
                  <a:schemeClr val="tx1"/>
                </a:solidFill>
              </a:rPr>
              <a:t>to Improve management of Early Osteoarthritis. </a:t>
            </a:r>
            <a:r>
              <a:rPr lang="en-US" sz="2000" b="1" dirty="0">
                <a:solidFill>
                  <a:schemeClr val="tx1"/>
                </a:solidFill>
              </a:rPr>
              <a:t>Canadian </a:t>
            </a:r>
            <a:r>
              <a:rPr lang="en-US" sz="2000" b="1" dirty="0" smtClean="0">
                <a:solidFill>
                  <a:schemeClr val="tx1"/>
                </a:solidFill>
              </a:rPr>
              <a:t>Institutes </a:t>
            </a:r>
            <a:r>
              <a:rPr lang="en-US" sz="2000" b="1" dirty="0">
                <a:solidFill>
                  <a:schemeClr val="tx1"/>
                </a:solidFill>
              </a:rPr>
              <a:t>of </a:t>
            </a:r>
            <a:r>
              <a:rPr lang="en-US" sz="2000" b="1" dirty="0" smtClean="0">
                <a:solidFill>
                  <a:schemeClr val="tx1"/>
                </a:solidFill>
              </a:rPr>
              <a:t>				Health 	Research </a:t>
            </a:r>
            <a:r>
              <a:rPr lang="en-US" sz="2000" b="1" dirty="0">
                <a:solidFill>
                  <a:schemeClr val="tx1"/>
                </a:solidFill>
              </a:rPr>
              <a:t>(CIHR). </a:t>
            </a:r>
            <a:r>
              <a:rPr lang="en-US" sz="2000" dirty="0">
                <a:solidFill>
                  <a:schemeClr val="tx1"/>
                </a:solidFill>
              </a:rPr>
              <a:t>PI: Mackay, CJ. 156,667 CAD</a:t>
            </a:r>
            <a:r>
              <a:rPr lang="en-US" sz="2000" dirty="0" smtClean="0">
                <a:solidFill>
                  <a:schemeClr val="tx1"/>
                </a:solidFill>
              </a:rPr>
              <a:t>. I was the primary supervisor 				for CJ MacKay on this project, which comprised her post-doctoral work. </a:t>
            </a:r>
          </a:p>
        </p:txBody>
      </p:sp>
    </p:spTree>
    <p:extLst>
      <p:ext uri="{BB962C8B-B14F-4D97-AF65-F5344CB8AC3E}">
        <p14:creationId xmlns:p14="http://schemas.microsoft.com/office/powerpoint/2010/main" val="155272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1392476"/>
              </p:ext>
            </p:extLst>
          </p:nvPr>
        </p:nvGraphicFramePr>
        <p:xfrm>
          <a:off x="472573" y="2009274"/>
          <a:ext cx="84074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573" y="723328"/>
            <a:ext cx="8229600" cy="984885"/>
          </a:xfrm>
        </p:spPr>
        <p:txBody>
          <a:bodyPr>
            <a:normAutofit/>
          </a:bodyPr>
          <a:lstStyle/>
          <a:p>
            <a:r>
              <a:rPr lang="en-US" dirty="0" smtClean="0"/>
              <a:t>Senior Promotions 2016-19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419071" y="2611395"/>
            <a:ext cx="36164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~ </a:t>
            </a:r>
            <a:r>
              <a:rPr lang="en-US" sz="2400" dirty="0"/>
              <a:t>90% success at DoM; 100% at </a:t>
            </a:r>
            <a:r>
              <a:rPr lang="en-US" sz="2400" dirty="0" smtClean="0"/>
              <a:t>Decanal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Median </a:t>
            </a:r>
            <a:r>
              <a:rPr lang="en-US" sz="2400" dirty="0"/>
              <a:t>9.0 years to Associate Prof (5-18)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Median 7.0 years for Full Prof (5-17)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964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work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581192" y="3368527"/>
            <a:ext cx="6478635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 smtClean="0"/>
              <a:t>Provide details re your contribution </a:t>
            </a:r>
            <a:r>
              <a:rPr lang="en-US" altLang="en-US" sz="2400" dirty="0"/>
              <a:t>&amp; independence if large team </a:t>
            </a:r>
            <a:r>
              <a:rPr lang="en-US" altLang="en-US" sz="1600" dirty="0"/>
              <a:t>(or working with former supervisor, or industry sponsored etc.) </a:t>
            </a:r>
            <a:r>
              <a:rPr lang="en-US" altLang="en-US" sz="2000" dirty="0"/>
              <a:t>e.g. role in design, conduct, analysis, </a:t>
            </a:r>
            <a:r>
              <a:rPr lang="en-US" altLang="en-US" sz="2000" dirty="0" smtClean="0"/>
              <a:t>publication</a:t>
            </a:r>
          </a:p>
          <a:p>
            <a:pPr lvl="1"/>
            <a:r>
              <a:rPr lang="en-US" altLang="en-US" sz="1800" dirty="0" smtClean="0"/>
              <a:t>Would the work have happened without you? If not, why not?</a:t>
            </a:r>
            <a:endParaRPr lang="en-US" altLang="en-US" sz="1800" dirty="0"/>
          </a:p>
          <a:p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843" y="2367059"/>
            <a:ext cx="457200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Salary support &amp; other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Personal Salary Awards</a:t>
            </a:r>
          </a:p>
          <a:p>
            <a:r>
              <a:rPr lang="en-US" sz="2000" dirty="0" smtClean="0"/>
              <a:t>Trainee Salary Awards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977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538" y="1064118"/>
            <a:ext cx="8527425" cy="553998"/>
          </a:xfrm>
        </p:spPr>
        <p:txBody>
          <a:bodyPr/>
          <a:lstStyle/>
          <a:p>
            <a:r>
              <a:rPr lang="en-US" dirty="0" smtClean="0"/>
              <a:t>Publications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913" y="2381146"/>
            <a:ext cx="6630103" cy="330108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  <a:cs typeface="Arial" panose="020B0604020202020204" pitchFamily="34" charset="0"/>
              </a:rPr>
              <a:t>Follow the format in Handbook p33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Document your role on </a:t>
            </a:r>
            <a:r>
              <a:rPr lang="en-US" i="1" dirty="0">
                <a:solidFill>
                  <a:schemeClr val="tx1"/>
                </a:solidFill>
                <a:cs typeface="Arial" panose="020B0604020202020204" pitchFamily="34" charset="0"/>
              </a:rPr>
              <a:t>each publication 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as per Promotions Handbook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Proof 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read 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carefully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Ensure publications under correct headings</a:t>
            </a:r>
          </a:p>
          <a:p>
            <a:pPr marL="1257300" lvl="2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Original research vs </a:t>
            </a:r>
            <a:r>
              <a:rPr lang="en-US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Others</a:t>
            </a:r>
            <a:endParaRPr 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AFTER the data is uploaded &amp; BEFORE clicking 'save', add the PMID to the </a:t>
            </a:r>
            <a:r>
              <a:rPr lang="en-US" b="1" dirty="0">
                <a:solidFill>
                  <a:schemeClr val="tx1"/>
                </a:solidFill>
              </a:rPr>
              <a:t>"Rest of citation" </a:t>
            </a:r>
            <a:r>
              <a:rPr lang="en-US" dirty="0">
                <a:solidFill>
                  <a:schemeClr val="tx1"/>
                </a:solidFill>
              </a:rPr>
              <a:t>on the publication input page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Include journal impact factor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Note widely cited papers &amp; papers accompanied by editorials 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(insert 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text post </a:t>
            </a: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webcv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 export)</a:t>
            </a:r>
            <a:endParaRPr lang="en-US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Calculate 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your h-index (career, since last promotion)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6114" y="2882082"/>
            <a:ext cx="5650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accent6"/>
                </a:solidFill>
              </a:rPr>
              <a:t>Kendzerska </a:t>
            </a:r>
            <a:r>
              <a:rPr lang="en-US" u="sng" dirty="0">
                <a:solidFill>
                  <a:schemeClr val="accent6"/>
                </a:solidFill>
              </a:rPr>
              <a:t>T</a:t>
            </a:r>
            <a:r>
              <a:rPr lang="en-US" dirty="0">
                <a:solidFill>
                  <a:schemeClr val="accent6"/>
                </a:solidFill>
              </a:rPr>
              <a:t>,</a:t>
            </a:r>
            <a:r>
              <a:rPr lang="en-US" dirty="0"/>
              <a:t> King L, Lipscombe L, Croxford R, Stanaitis I, </a:t>
            </a:r>
            <a:r>
              <a:rPr lang="en-US" b="1" dirty="0"/>
              <a:t>Hawker G</a:t>
            </a:r>
            <a:r>
              <a:rPr lang="en-US" dirty="0"/>
              <a:t>. The Impact of Hip and Knee Osteoarthritis on the Subsequent Risk of Incident Diabetes: A Population-Based Cohort Study. </a:t>
            </a:r>
            <a:r>
              <a:rPr lang="en-US" dirty="0" err="1" smtClean="0"/>
              <a:t>Diabetologia</a:t>
            </a:r>
            <a:r>
              <a:rPr lang="en-US" dirty="0" smtClean="0"/>
              <a:t> 61(11):2290-2299; </a:t>
            </a:r>
            <a:r>
              <a:rPr lang="en-US" dirty="0"/>
              <a:t>2018 </a:t>
            </a:r>
            <a:r>
              <a:rPr lang="en-US" b="1" dirty="0" smtClean="0">
                <a:solidFill>
                  <a:schemeClr val="accent6"/>
                </a:solidFill>
              </a:rPr>
              <a:t>Coauthor </a:t>
            </a:r>
            <a:r>
              <a:rPr lang="en-US" b="1" dirty="0">
                <a:solidFill>
                  <a:schemeClr val="accent6"/>
                </a:solidFill>
              </a:rPr>
              <a:t>or Collaborator</a:t>
            </a:r>
            <a:r>
              <a:rPr lang="en-US" dirty="0" smtClean="0"/>
              <a:t>. </a:t>
            </a:r>
            <a:r>
              <a:rPr lang="en-US" dirty="0" smtClean="0">
                <a:solidFill>
                  <a:schemeClr val="accent6"/>
                </a:solidFill>
              </a:rPr>
              <a:t>(IF 6.2)</a:t>
            </a:r>
            <a:endParaRPr lang="en-US" dirty="0">
              <a:solidFill>
                <a:schemeClr val="accent6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8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338" y="998216"/>
            <a:ext cx="8527425" cy="553998"/>
          </a:xfrm>
        </p:spPr>
        <p:txBody>
          <a:bodyPr/>
          <a:lstStyle/>
          <a:p>
            <a:r>
              <a:rPr lang="en-US" dirty="0" smtClean="0"/>
              <a:t>Publications – your role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588" y="1866021"/>
            <a:ext cx="11135428" cy="449820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Senior Responsible Author (SRA) </a:t>
            </a:r>
            <a:r>
              <a:rPr lang="en-US" sz="2000" dirty="0">
                <a:solidFill>
                  <a:srgbClr val="C00000"/>
                </a:solidFill>
              </a:rPr>
              <a:t>generally last author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Initiates &amp; obtains study funding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Establishes setting in which the project is conducted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Plays major role in analysis and manuscript preparation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Is the Corresponding Author for publication of the manuscript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Principal</a:t>
            </a:r>
            <a:r>
              <a:rPr lang="en-US" sz="2000" b="1" dirty="0"/>
              <a:t>*</a:t>
            </a:r>
            <a:r>
              <a:rPr lang="en-US" sz="2000" dirty="0"/>
              <a:t> Author (PA) </a:t>
            </a:r>
            <a:r>
              <a:rPr lang="en-US" sz="2000" dirty="0">
                <a:solidFill>
                  <a:srgbClr val="C00000"/>
                </a:solidFill>
              </a:rPr>
              <a:t>generally first author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Carries out the research, data analysis, manuscript preparation (e.g. trainee)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Co-principal </a:t>
            </a:r>
            <a:r>
              <a:rPr lang="en-US" sz="2000" dirty="0"/>
              <a:t>Author (Co-PA)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Has role in experimental design &amp; conducting the research, analysis of data &amp; manuscript preparation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Project would be compromised seriously without the Co-PA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Collaborator </a:t>
            </a:r>
            <a:r>
              <a:rPr lang="en-US" sz="2000" dirty="0"/>
              <a:t>(COLL) or Co-Author (CA)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Contributes experimental material, assays, patients, existing data (e.g. registry or database) to the study, but no major conceptual role</a:t>
            </a:r>
          </a:p>
        </p:txBody>
      </p:sp>
    </p:spTree>
    <p:extLst>
      <p:ext uri="{BB962C8B-B14F-4D97-AF65-F5344CB8AC3E}">
        <p14:creationId xmlns:p14="http://schemas.microsoft.com/office/powerpoint/2010/main" val="148778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Clark</a:t>
            </a:r>
            <a:r>
              <a:rPr lang="en-US" dirty="0"/>
              <a:t>, JP., </a:t>
            </a:r>
            <a:r>
              <a:rPr lang="en-US" dirty="0" err="1"/>
              <a:t>Hudak</a:t>
            </a:r>
            <a:r>
              <a:rPr lang="en-US" dirty="0"/>
              <a:t>, PL., </a:t>
            </a:r>
            <a:r>
              <a:rPr lang="en-US" b="1" dirty="0"/>
              <a:t>Hawker, GA</a:t>
            </a:r>
            <a:r>
              <a:rPr lang="en-US" dirty="0"/>
              <a:t>., Coyte, PC., Mahomed, NN., Kreder, HJ., Wright, JG. The moving target: A qualitative study of elderly patients’ decision-making regarding total joint replacement surgery. J Bone Joint </a:t>
            </a:r>
            <a:r>
              <a:rPr lang="en-US" dirty="0" err="1"/>
              <a:t>Surg</a:t>
            </a:r>
            <a:r>
              <a:rPr lang="en-US" dirty="0"/>
              <a:t> 2004; 86-A(7): 1366-74. </a:t>
            </a:r>
            <a:r>
              <a:rPr lang="en-US" b="1" dirty="0"/>
              <a:t>Coauthor or Collaborator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b="1" dirty="0" smtClean="0"/>
              <a:t>Hawker</a:t>
            </a:r>
            <a:r>
              <a:rPr lang="en-US" b="1" dirty="0"/>
              <a:t>, GA</a:t>
            </a:r>
            <a:r>
              <a:rPr lang="en-US" dirty="0"/>
              <a:t>., Wright, JG., Badley, EM., Coyte, PC., for the Toronto Arthroplasty Health Services Research Consortium. Perceptions of, and willingness to consider, total joint arthroplasty in a population-based cohort of individuals with disabling hip and knee arthritis. Arthritis Rheum 2004; 51(4): 635-41. </a:t>
            </a:r>
            <a:r>
              <a:rPr lang="en-US" b="1" dirty="0"/>
              <a:t>Principal Author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 smtClean="0"/>
              <a:t>Cadarette</a:t>
            </a:r>
            <a:r>
              <a:rPr lang="en-US" dirty="0"/>
              <a:t>, SM., Beaton, DE., </a:t>
            </a:r>
            <a:r>
              <a:rPr lang="en-US" b="1" dirty="0"/>
              <a:t>Hawker, GA</a:t>
            </a:r>
            <a:r>
              <a:rPr lang="en-US" dirty="0"/>
              <a:t>. Osteoporosis Health Belief Scale: Minor changes were required after telephone administration among women. J Clin </a:t>
            </a:r>
            <a:r>
              <a:rPr lang="en-US" dirty="0" err="1"/>
              <a:t>Epidemiol</a:t>
            </a:r>
            <a:r>
              <a:rPr lang="en-US" dirty="0"/>
              <a:t> 2004; 57:154-66. </a:t>
            </a:r>
            <a:r>
              <a:rPr lang="en-US" b="1" dirty="0"/>
              <a:t>Senior Responsible Author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5858799"/>
            <a:ext cx="3355790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does the online journal say?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64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five 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Should </a:t>
            </a:r>
            <a:r>
              <a:rPr lang="en-US" sz="2000" dirty="0"/>
              <a:t>be </a:t>
            </a:r>
            <a:r>
              <a:rPr lang="en-US" sz="2000" dirty="0" smtClean="0"/>
              <a:t>recent (within time period of promotion… </a:t>
            </a:r>
            <a:r>
              <a:rPr lang="en-US" sz="2000" b="1" dirty="0" smtClean="0"/>
              <a:t>calendar year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Senior author, first author – YOUR original contribution </a:t>
            </a:r>
          </a:p>
          <a:p>
            <a:r>
              <a:rPr lang="en-US" sz="2000" dirty="0" smtClean="0"/>
              <a:t>You can update …. Big paper under review gets accepted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598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Presentations &amp; special lectures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International</a:t>
            </a:r>
          </a:p>
          <a:p>
            <a:pPr lvl="1"/>
            <a:r>
              <a:rPr lang="en-US" sz="2000" dirty="0" smtClean="0"/>
              <a:t>Invited lectures, e.g. plenary or keynote presentation, medical grand rounds, etc.  </a:t>
            </a:r>
          </a:p>
          <a:p>
            <a:pPr lvl="1"/>
            <a:r>
              <a:rPr lang="en-US" sz="2000" dirty="0" smtClean="0"/>
              <a:t>Invited meetings &amp; working groups, e.g. clinical guidelines panel, policy advisory group, etc.  </a:t>
            </a:r>
          </a:p>
          <a:p>
            <a:pPr lvl="1"/>
            <a:r>
              <a:rPr lang="en-US" sz="2000" dirty="0" smtClean="0"/>
              <a:t>Papers and posters presented at meetings and symposia, e.g. abstracts presented </a:t>
            </a:r>
          </a:p>
          <a:p>
            <a:r>
              <a:rPr lang="en-US" sz="2400" b="1" dirty="0" smtClean="0"/>
              <a:t>National</a:t>
            </a:r>
          </a:p>
          <a:p>
            <a:r>
              <a:rPr lang="en-US" sz="2400" dirty="0" smtClean="0"/>
              <a:t>Provincial</a:t>
            </a:r>
          </a:p>
          <a:p>
            <a:r>
              <a:rPr lang="en-US" sz="2400" dirty="0" smtClean="0"/>
              <a:t>Local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752850" y="5133975"/>
            <a:ext cx="4455066" cy="40011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International meetings held in Toronto….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70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802" y="1334842"/>
            <a:ext cx="4572396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96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751013" y="1057275"/>
            <a:ext cx="8383587" cy="2514600"/>
          </a:xfrm>
        </p:spPr>
        <p:txBody>
          <a:bodyPr/>
          <a:lstStyle/>
          <a:p>
            <a:r>
              <a:rPr lang="en-US" dirty="0" smtClean="0"/>
              <a:t>Teaching &amp; Education 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68564" y="3313536"/>
            <a:ext cx="8229447" cy="671819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Teaching and education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D6EEE-6FC5-4945-BFD8-BA66925E28DB}" type="datetime1">
              <a:rPr lang="en-US" altLang="en-US" smtClean="0"/>
              <a:pPr>
                <a:defRPr/>
              </a:pPr>
              <a:t>2019-11-21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22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6448" y="1033962"/>
            <a:ext cx="8527425" cy="629338"/>
          </a:xfrm>
          <a:prstGeom prst="rect">
            <a:avLst/>
          </a:prstGeom>
        </p:spPr>
        <p:txBody>
          <a:bodyPr vert="horz" wrap="square" lIns="0" tIns="196532" rIns="0" bIns="0" rtlCol="0" anchor="b">
            <a:spAutoFit/>
          </a:bodyPr>
          <a:lstStyle/>
          <a:p>
            <a:pPr marL="66040"/>
            <a:r>
              <a:rPr lang="en-US" spc="-5" dirty="0"/>
              <a:t>Competence in </a:t>
            </a:r>
            <a:r>
              <a:rPr spc="-5" dirty="0"/>
              <a:t>T</a:t>
            </a:r>
            <a:r>
              <a:rPr dirty="0"/>
              <a:t>eaching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4589" y="2035191"/>
            <a:ext cx="11105451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300990" algn="l"/>
              </a:tabLst>
            </a:pPr>
            <a:r>
              <a:rPr sz="2400" spc="-5" dirty="0">
                <a:cs typeface="Arial"/>
              </a:rPr>
              <a:t>EVE</a:t>
            </a:r>
            <a:r>
              <a:rPr sz="2400" dirty="0">
                <a:cs typeface="Arial"/>
              </a:rPr>
              <a:t>R</a:t>
            </a:r>
            <a:r>
              <a:rPr sz="2400" spc="-5" dirty="0">
                <a:cs typeface="Arial"/>
              </a:rPr>
              <a:t>Y</a:t>
            </a:r>
            <a:r>
              <a:rPr sz="2400" dirty="0">
                <a:cs typeface="Arial"/>
              </a:rPr>
              <a:t>O</a:t>
            </a:r>
            <a:r>
              <a:rPr sz="2400" spc="5" dirty="0">
                <a:cs typeface="Arial"/>
              </a:rPr>
              <a:t>N</a:t>
            </a:r>
            <a:r>
              <a:rPr sz="2400" dirty="0">
                <a:cs typeface="Arial"/>
              </a:rPr>
              <a:t>E </a:t>
            </a:r>
            <a:r>
              <a:rPr sz="2400" spc="-5" dirty="0">
                <a:cs typeface="Arial"/>
              </a:rPr>
              <a:t>m</a:t>
            </a:r>
            <a:r>
              <a:rPr sz="2400" dirty="0">
                <a:cs typeface="Arial"/>
              </a:rPr>
              <a:t>u</a:t>
            </a:r>
            <a:r>
              <a:rPr sz="2400" spc="5" dirty="0">
                <a:cs typeface="Arial"/>
              </a:rPr>
              <a:t>s</a:t>
            </a:r>
            <a:r>
              <a:rPr sz="2400" dirty="0">
                <a:cs typeface="Arial"/>
              </a:rPr>
              <a:t>t</a:t>
            </a:r>
            <a:r>
              <a:rPr sz="2400" spc="-35" dirty="0">
                <a:cs typeface="Arial"/>
              </a:rPr>
              <a:t> </a:t>
            </a:r>
            <a:r>
              <a:rPr sz="2400" dirty="0">
                <a:cs typeface="Arial"/>
              </a:rPr>
              <a:t>ha</a:t>
            </a:r>
            <a:r>
              <a:rPr sz="2400" spc="-10" dirty="0">
                <a:cs typeface="Arial"/>
              </a:rPr>
              <a:t>v</a:t>
            </a:r>
            <a:r>
              <a:rPr sz="2400" dirty="0">
                <a:cs typeface="Arial"/>
              </a:rPr>
              <a:t>e</a:t>
            </a:r>
            <a:r>
              <a:rPr sz="2400" spc="-5" dirty="0">
                <a:cs typeface="Arial"/>
              </a:rPr>
              <a:t> </a:t>
            </a:r>
            <a:r>
              <a:rPr sz="2400" dirty="0">
                <a:cs typeface="Arial"/>
              </a:rPr>
              <a:t>de</a:t>
            </a:r>
            <a:r>
              <a:rPr sz="2400" spc="-5" dirty="0">
                <a:cs typeface="Arial"/>
              </a:rPr>
              <a:t>m</a:t>
            </a:r>
            <a:r>
              <a:rPr sz="2400" dirty="0">
                <a:cs typeface="Arial"/>
              </a:rPr>
              <a:t>on</a:t>
            </a:r>
            <a:r>
              <a:rPr sz="2400" spc="5" dirty="0">
                <a:cs typeface="Arial"/>
              </a:rPr>
              <a:t>s</a:t>
            </a:r>
            <a:r>
              <a:rPr sz="2400" spc="-10" dirty="0">
                <a:cs typeface="Arial"/>
              </a:rPr>
              <a:t>tr</a:t>
            </a:r>
            <a:r>
              <a:rPr sz="2400" dirty="0">
                <a:cs typeface="Arial"/>
              </a:rPr>
              <a:t>a</a:t>
            </a:r>
            <a:r>
              <a:rPr sz="2400" spc="-10" dirty="0">
                <a:cs typeface="Arial"/>
              </a:rPr>
              <a:t>t</a:t>
            </a:r>
            <a:r>
              <a:rPr sz="2400" dirty="0">
                <a:cs typeface="Arial"/>
              </a:rPr>
              <a:t>ed</a:t>
            </a:r>
            <a:r>
              <a:rPr lang="en-US" sz="2400" dirty="0">
                <a:cs typeface="Arial"/>
              </a:rPr>
              <a:t> competence as a teacher</a:t>
            </a:r>
            <a:endParaRPr sz="2000" dirty="0">
              <a:cs typeface="Arial"/>
            </a:endParaRPr>
          </a:p>
          <a:p>
            <a:pPr marL="469900" lvl="1" indent="-457200">
              <a:spcBef>
                <a:spcPts val="570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300990" algn="l"/>
              </a:tabLst>
            </a:pPr>
            <a:r>
              <a:rPr lang="en-US" sz="2400" dirty="0">
                <a:cs typeface="Arial"/>
              </a:rPr>
              <a:t>For</a:t>
            </a:r>
            <a:r>
              <a:rPr lang="en-US" sz="2400" spc="-5" dirty="0">
                <a:cs typeface="Arial"/>
              </a:rPr>
              <a:t>m</a:t>
            </a:r>
            <a:r>
              <a:rPr lang="en-US" sz="2400" dirty="0">
                <a:cs typeface="Arial"/>
              </a:rPr>
              <a:t>al</a:t>
            </a:r>
            <a:r>
              <a:rPr lang="en-US" sz="2400" spc="-20" dirty="0">
                <a:cs typeface="Arial"/>
              </a:rPr>
              <a:t> </a:t>
            </a:r>
            <a:r>
              <a:rPr lang="en-US" sz="2400" dirty="0" smtClean="0">
                <a:cs typeface="Arial"/>
              </a:rPr>
              <a:t>&amp;</a:t>
            </a:r>
            <a:r>
              <a:rPr lang="en-US" sz="2400" spc="-15" dirty="0" smtClean="0">
                <a:cs typeface="Arial"/>
              </a:rPr>
              <a:t> </a:t>
            </a:r>
            <a:r>
              <a:rPr lang="en-US" sz="2400" spc="-5" dirty="0">
                <a:cs typeface="Arial"/>
              </a:rPr>
              <a:t>i</a:t>
            </a:r>
            <a:r>
              <a:rPr lang="en-US" sz="2400" dirty="0">
                <a:cs typeface="Arial"/>
              </a:rPr>
              <a:t>n</a:t>
            </a:r>
            <a:r>
              <a:rPr lang="en-US" sz="2400" spc="-10" dirty="0">
                <a:cs typeface="Arial"/>
              </a:rPr>
              <a:t>f</a:t>
            </a:r>
            <a:r>
              <a:rPr lang="en-US" sz="2400" dirty="0">
                <a:cs typeface="Arial"/>
              </a:rPr>
              <a:t>or</a:t>
            </a:r>
            <a:r>
              <a:rPr lang="en-US" sz="2400" spc="-5" dirty="0">
                <a:cs typeface="Arial"/>
              </a:rPr>
              <a:t>m</a:t>
            </a:r>
            <a:r>
              <a:rPr lang="en-US" sz="2400" dirty="0">
                <a:cs typeface="Arial"/>
              </a:rPr>
              <a:t>al</a:t>
            </a:r>
            <a:r>
              <a:rPr lang="en-US" sz="2400" spc="-35" dirty="0">
                <a:cs typeface="Arial"/>
              </a:rPr>
              <a:t> </a:t>
            </a:r>
            <a:r>
              <a:rPr lang="en-US" sz="2400" spc="-10" dirty="0">
                <a:cs typeface="Arial"/>
              </a:rPr>
              <a:t>t</a:t>
            </a:r>
            <a:r>
              <a:rPr lang="en-US" sz="2400" dirty="0">
                <a:cs typeface="Arial"/>
              </a:rPr>
              <a:t>ea</a:t>
            </a:r>
            <a:r>
              <a:rPr lang="en-US" sz="2400" spc="5" dirty="0">
                <a:cs typeface="Arial"/>
              </a:rPr>
              <a:t>c</a:t>
            </a:r>
            <a:r>
              <a:rPr lang="en-US" sz="2400" dirty="0">
                <a:cs typeface="Arial"/>
              </a:rPr>
              <a:t>hing </a:t>
            </a:r>
          </a:p>
          <a:p>
            <a:pPr marL="469900" lvl="1" indent="-457200">
              <a:spcBef>
                <a:spcPts val="570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300990" algn="l"/>
              </a:tabLst>
            </a:pPr>
            <a:r>
              <a:rPr lang="en-US" sz="2400" dirty="0">
                <a:cs typeface="Arial"/>
              </a:rPr>
              <a:t>Quality (evaluations; testimonials)</a:t>
            </a:r>
          </a:p>
          <a:p>
            <a:pPr marL="469900" indent="-457200">
              <a:spcBef>
                <a:spcPts val="575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300990" algn="l"/>
              </a:tabLst>
            </a:pPr>
            <a:r>
              <a:rPr lang="en-US" sz="2400" dirty="0">
                <a:cs typeface="Arial"/>
              </a:rPr>
              <a:t>Quantity (meets expectations of position description</a:t>
            </a:r>
            <a:r>
              <a:rPr lang="en-US" sz="2400" dirty="0" smtClean="0">
                <a:cs typeface="Arial"/>
              </a:rPr>
              <a:t>)</a:t>
            </a:r>
          </a:p>
          <a:p>
            <a:pPr marL="469900" indent="-457200">
              <a:spcBef>
                <a:spcPts val="575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300990" algn="l"/>
              </a:tabLst>
            </a:pPr>
            <a:r>
              <a:rPr lang="en-US" sz="2400" dirty="0" smtClean="0">
                <a:cs typeface="Arial"/>
              </a:rPr>
              <a:t>Teaching </a:t>
            </a:r>
            <a:r>
              <a:rPr lang="en-US" sz="2400" dirty="0" smtClean="0">
                <a:cs typeface="Arial"/>
              </a:rPr>
              <a:t>philosophy/statement</a:t>
            </a:r>
            <a:endParaRPr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562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0347" y="835932"/>
            <a:ext cx="8683625" cy="839787"/>
          </a:xfrm>
        </p:spPr>
        <p:txBody>
          <a:bodyPr>
            <a:noAutofit/>
          </a:bodyPr>
          <a:lstStyle/>
          <a:p>
            <a:r>
              <a:rPr lang="en-US" dirty="0"/>
              <a:t>Criteria for Senior Promotion by Position Description </a:t>
            </a:r>
            <a:r>
              <a:rPr lang="en-US" sz="2000" dirty="0"/>
              <a:t>(n=141)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D6EEE-6FC5-4945-BFD8-BA66925E28DB}" type="datetime1">
              <a:rPr lang="en-US" altLang="en-US" smtClean="0"/>
              <a:pPr>
                <a:defRPr/>
              </a:pPr>
              <a:t>2019-11-21</a:t>
            </a:fld>
            <a:endParaRPr lang="en-US" alt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36969947"/>
              </p:ext>
            </p:extLst>
          </p:nvPr>
        </p:nvGraphicFramePr>
        <p:xfrm>
          <a:off x="1929384" y="1929384"/>
          <a:ext cx="7903381" cy="4727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03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7567" y="1030701"/>
            <a:ext cx="7644765" cy="57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90"/>
              </a:lnSpc>
            </a:pPr>
            <a:r>
              <a:rPr sz="3600" spc="-30" dirty="0">
                <a:solidFill>
                  <a:schemeClr val="bg1"/>
                </a:solidFill>
                <a:latin typeface="+mj-lt"/>
                <a:cs typeface="Arial"/>
              </a:rPr>
              <a:t>Su</a:t>
            </a:r>
            <a:r>
              <a:rPr sz="3600" spc="-20" dirty="0">
                <a:solidFill>
                  <a:schemeClr val="bg1"/>
                </a:solidFill>
                <a:latin typeface="+mj-lt"/>
                <a:cs typeface="Arial"/>
              </a:rPr>
              <a:t>stained</a:t>
            </a:r>
            <a:r>
              <a:rPr sz="3600" spc="10" dirty="0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sz="3600" i="1" spc="-25" dirty="0">
                <a:solidFill>
                  <a:schemeClr val="bg1"/>
                </a:solidFill>
                <a:latin typeface="+mj-lt"/>
                <a:cs typeface="Arial"/>
              </a:rPr>
              <a:t>Exc</a:t>
            </a:r>
            <a:r>
              <a:rPr sz="3600" i="1" spc="-30" dirty="0">
                <a:solidFill>
                  <a:schemeClr val="bg1"/>
                </a:solidFill>
                <a:latin typeface="+mj-lt"/>
                <a:cs typeface="Arial"/>
              </a:rPr>
              <a:t>e</a:t>
            </a:r>
            <a:r>
              <a:rPr sz="3600" i="1" spc="-15" dirty="0">
                <a:solidFill>
                  <a:schemeClr val="bg1"/>
                </a:solidFill>
                <a:latin typeface="+mj-lt"/>
                <a:cs typeface="Arial"/>
              </a:rPr>
              <a:t>lle</a:t>
            </a:r>
            <a:r>
              <a:rPr sz="3600" i="1" spc="-30" dirty="0">
                <a:solidFill>
                  <a:schemeClr val="bg1"/>
                </a:solidFill>
                <a:latin typeface="+mj-lt"/>
                <a:cs typeface="Arial"/>
              </a:rPr>
              <a:t>n</a:t>
            </a:r>
            <a:r>
              <a:rPr sz="3600" i="1" spc="-25" dirty="0">
                <a:solidFill>
                  <a:schemeClr val="bg1"/>
                </a:solidFill>
                <a:latin typeface="+mj-lt"/>
                <a:cs typeface="Arial"/>
              </a:rPr>
              <a:t>ce</a:t>
            </a:r>
            <a:r>
              <a:rPr sz="3600" dirty="0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sz="3600" spc="-20" dirty="0">
                <a:solidFill>
                  <a:schemeClr val="bg1"/>
                </a:solidFill>
                <a:latin typeface="+mj-lt"/>
                <a:cs typeface="Arial"/>
              </a:rPr>
              <a:t>in</a:t>
            </a:r>
            <a:r>
              <a:rPr sz="3600" dirty="0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sz="3600" spc="-30" dirty="0">
                <a:solidFill>
                  <a:schemeClr val="bg1"/>
                </a:solidFill>
                <a:latin typeface="+mj-lt"/>
                <a:cs typeface="Arial"/>
              </a:rPr>
              <a:t>Te</a:t>
            </a:r>
            <a:r>
              <a:rPr sz="3600" spc="-20" dirty="0">
                <a:solidFill>
                  <a:schemeClr val="bg1"/>
                </a:solidFill>
                <a:latin typeface="+mj-lt"/>
                <a:cs typeface="Arial"/>
              </a:rPr>
              <a:t>aching</a:t>
            </a:r>
            <a:endParaRPr sz="3600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7566" y="1917192"/>
            <a:ext cx="11132149" cy="3844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sz="2800" spc="-5" dirty="0">
                <a:cs typeface="Arial"/>
              </a:rPr>
              <a:t>A</a:t>
            </a:r>
            <a:r>
              <a:rPr sz="2800" spc="5" dirty="0">
                <a:cs typeface="Arial"/>
              </a:rPr>
              <a:t>c</a:t>
            </a:r>
            <a:r>
              <a:rPr sz="2800" dirty="0">
                <a:cs typeface="Arial"/>
              </a:rPr>
              <a:t>ade</a:t>
            </a:r>
            <a:r>
              <a:rPr sz="2800" spc="-5" dirty="0">
                <a:cs typeface="Arial"/>
              </a:rPr>
              <a:t>m</a:t>
            </a:r>
            <a:r>
              <a:rPr sz="2800" dirty="0">
                <a:cs typeface="Arial"/>
              </a:rPr>
              <a:t>ic</a:t>
            </a:r>
            <a:r>
              <a:rPr sz="2800" spc="-25" dirty="0">
                <a:cs typeface="Arial"/>
              </a:rPr>
              <a:t> </a:t>
            </a:r>
            <a:r>
              <a:rPr sz="2800" dirty="0">
                <a:cs typeface="Arial"/>
              </a:rPr>
              <a:t>a</a:t>
            </a:r>
            <a:r>
              <a:rPr sz="2800" spc="5" dirty="0">
                <a:cs typeface="Arial"/>
              </a:rPr>
              <a:t>c</a:t>
            </a:r>
            <a:r>
              <a:rPr sz="2800" dirty="0">
                <a:cs typeface="Arial"/>
              </a:rPr>
              <a:t>h</a:t>
            </a:r>
            <a:r>
              <a:rPr sz="2800" spc="-5" dirty="0">
                <a:cs typeface="Arial"/>
              </a:rPr>
              <a:t>i</a:t>
            </a:r>
            <a:r>
              <a:rPr sz="2800" dirty="0">
                <a:cs typeface="Arial"/>
              </a:rPr>
              <a:t>e</a:t>
            </a:r>
            <a:r>
              <a:rPr sz="2800" spc="-10" dirty="0">
                <a:cs typeface="Arial"/>
              </a:rPr>
              <a:t>v</a:t>
            </a:r>
            <a:r>
              <a:rPr sz="2800" dirty="0">
                <a:cs typeface="Arial"/>
              </a:rPr>
              <a:t>e</a:t>
            </a:r>
            <a:r>
              <a:rPr sz="2800" spc="-5" dirty="0">
                <a:cs typeface="Arial"/>
              </a:rPr>
              <a:t>m</a:t>
            </a:r>
            <a:r>
              <a:rPr sz="2800" dirty="0">
                <a:cs typeface="Arial"/>
              </a:rPr>
              <a:t>ent</a:t>
            </a:r>
            <a:r>
              <a:rPr sz="2800" spc="-35" dirty="0">
                <a:cs typeface="Arial"/>
              </a:rPr>
              <a:t> </a:t>
            </a:r>
            <a:r>
              <a:rPr sz="2800" spc="-5" dirty="0">
                <a:cs typeface="Arial"/>
              </a:rPr>
              <a:t>i</a:t>
            </a:r>
            <a:r>
              <a:rPr sz="2800" dirty="0">
                <a:cs typeface="Arial"/>
              </a:rPr>
              <a:t>n </a:t>
            </a:r>
            <a:r>
              <a:rPr sz="2800" i="1" spc="-10" dirty="0">
                <a:cs typeface="Arial"/>
              </a:rPr>
              <a:t>t</a:t>
            </a:r>
            <a:r>
              <a:rPr sz="2800" i="1" dirty="0">
                <a:cs typeface="Arial"/>
              </a:rPr>
              <a:t>ea</a:t>
            </a:r>
            <a:r>
              <a:rPr sz="2800" i="1" spc="5" dirty="0">
                <a:cs typeface="Arial"/>
              </a:rPr>
              <a:t>c</a:t>
            </a:r>
            <a:r>
              <a:rPr sz="2800" i="1" dirty="0">
                <a:cs typeface="Arial"/>
              </a:rPr>
              <a:t>h</a:t>
            </a:r>
            <a:r>
              <a:rPr sz="2800" i="1" spc="-5" dirty="0">
                <a:cs typeface="Arial"/>
              </a:rPr>
              <a:t>i</a:t>
            </a:r>
            <a:r>
              <a:rPr sz="2800" i="1" dirty="0">
                <a:cs typeface="Arial"/>
              </a:rPr>
              <a:t>ng</a:t>
            </a:r>
            <a:r>
              <a:rPr sz="2800" i="1" spc="-30" dirty="0">
                <a:cs typeface="Arial"/>
              </a:rPr>
              <a:t> </a:t>
            </a:r>
            <a:r>
              <a:rPr sz="2800" i="1" dirty="0">
                <a:cs typeface="Arial"/>
              </a:rPr>
              <a:t>alone</a:t>
            </a:r>
            <a:r>
              <a:rPr sz="2800" dirty="0">
                <a:cs typeface="Arial"/>
              </a:rPr>
              <a:t>,</a:t>
            </a:r>
            <a:r>
              <a:rPr sz="2800" spc="-25" dirty="0">
                <a:cs typeface="Arial"/>
              </a:rPr>
              <a:t> </a:t>
            </a:r>
            <a:r>
              <a:rPr sz="2800" i="1" spc="5" dirty="0">
                <a:cs typeface="Arial"/>
              </a:rPr>
              <a:t>s</a:t>
            </a:r>
            <a:r>
              <a:rPr sz="2800" i="1" dirty="0">
                <a:cs typeface="Arial"/>
              </a:rPr>
              <a:t>u</a:t>
            </a:r>
            <a:r>
              <a:rPr sz="2800" i="1" spc="5" dirty="0">
                <a:cs typeface="Arial"/>
              </a:rPr>
              <a:t>s</a:t>
            </a:r>
            <a:r>
              <a:rPr sz="2800" i="1" spc="-10" dirty="0">
                <a:cs typeface="Arial"/>
              </a:rPr>
              <a:t>t</a:t>
            </a:r>
            <a:r>
              <a:rPr sz="2800" i="1" dirty="0">
                <a:cs typeface="Arial"/>
              </a:rPr>
              <a:t>a</a:t>
            </a:r>
            <a:r>
              <a:rPr sz="2800" i="1" spc="-5" dirty="0">
                <a:cs typeface="Arial"/>
              </a:rPr>
              <a:t>i</a:t>
            </a:r>
            <a:r>
              <a:rPr sz="2800" i="1" dirty="0">
                <a:cs typeface="Arial"/>
              </a:rPr>
              <a:t>ned</a:t>
            </a:r>
            <a:r>
              <a:rPr sz="2800" i="1" spc="-40" dirty="0">
                <a:cs typeface="Arial"/>
              </a:rPr>
              <a:t> </a:t>
            </a:r>
            <a:r>
              <a:rPr sz="2800" i="1" dirty="0">
                <a:cs typeface="Arial"/>
              </a:rPr>
              <a:t>o</a:t>
            </a:r>
            <a:r>
              <a:rPr sz="2800" i="1" spc="5" dirty="0">
                <a:cs typeface="Arial"/>
              </a:rPr>
              <a:t>v</a:t>
            </a:r>
            <a:r>
              <a:rPr sz="2800" i="1" dirty="0">
                <a:cs typeface="Arial"/>
              </a:rPr>
              <a:t>er</a:t>
            </a:r>
            <a:r>
              <a:rPr sz="2800" i="1" spc="-25" dirty="0">
                <a:cs typeface="Arial"/>
              </a:rPr>
              <a:t> </a:t>
            </a:r>
            <a:r>
              <a:rPr sz="2800" i="1" spc="-15" dirty="0">
                <a:cs typeface="Arial"/>
              </a:rPr>
              <a:t>m</a:t>
            </a:r>
            <a:r>
              <a:rPr sz="2800" i="1" dirty="0">
                <a:cs typeface="Arial"/>
              </a:rPr>
              <a:t>any</a:t>
            </a:r>
            <a:r>
              <a:rPr sz="2800" i="1" spc="-15" dirty="0">
                <a:cs typeface="Arial"/>
              </a:rPr>
              <a:t> </a:t>
            </a:r>
            <a:r>
              <a:rPr sz="2800" i="1" spc="5" dirty="0">
                <a:cs typeface="Arial"/>
              </a:rPr>
              <a:t>y</a:t>
            </a:r>
            <a:r>
              <a:rPr sz="2800" i="1" dirty="0">
                <a:cs typeface="Arial"/>
              </a:rPr>
              <a:t>ears</a:t>
            </a:r>
            <a:r>
              <a:rPr lang="en-US" sz="2800" i="1" dirty="0">
                <a:cs typeface="Arial"/>
              </a:rPr>
              <a:t> (</a:t>
            </a:r>
            <a:r>
              <a:rPr lang="en-US" sz="2800" i="1" dirty="0">
                <a:cs typeface="Times New Roman"/>
              </a:rPr>
              <a:t>~ 10 years) </a:t>
            </a:r>
            <a:endParaRPr sz="2000" dirty="0">
              <a:cs typeface="Arial"/>
            </a:endParaRPr>
          </a:p>
          <a:p>
            <a:pPr marL="812800" marR="26034" lvl="1" indent="-342900">
              <a:spcBef>
                <a:spcPts val="439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756920" algn="l"/>
              </a:tabLst>
            </a:pPr>
            <a:r>
              <a:rPr lang="en-US" sz="2400" dirty="0">
                <a:cs typeface="Arial"/>
              </a:rPr>
              <a:t>Outstanding</a:t>
            </a:r>
            <a:r>
              <a:rPr sz="2400" spc="25" dirty="0">
                <a:cs typeface="Arial"/>
              </a:rPr>
              <a:t> </a:t>
            </a:r>
            <a:r>
              <a:rPr sz="2400" dirty="0">
                <a:cs typeface="Arial"/>
              </a:rPr>
              <a:t>t</a:t>
            </a:r>
            <a:r>
              <a:rPr sz="2400" spc="-10" dirty="0">
                <a:cs typeface="Arial"/>
              </a:rPr>
              <a:t>ea</a:t>
            </a:r>
            <a:r>
              <a:rPr sz="2400" dirty="0">
                <a:cs typeface="Arial"/>
              </a:rPr>
              <a:t>c</a:t>
            </a:r>
            <a:r>
              <a:rPr sz="2400" spc="-10" dirty="0">
                <a:cs typeface="Arial"/>
              </a:rPr>
              <a:t>he</a:t>
            </a:r>
            <a:r>
              <a:rPr sz="2400" dirty="0">
                <a:cs typeface="Arial"/>
              </a:rPr>
              <a:t>r</a:t>
            </a:r>
            <a:r>
              <a:rPr sz="2400" spc="20" dirty="0">
                <a:cs typeface="Arial"/>
              </a:rPr>
              <a:t> </a:t>
            </a:r>
            <a:endParaRPr lang="en-US" sz="2400" spc="20" dirty="0">
              <a:cs typeface="Arial"/>
            </a:endParaRPr>
          </a:p>
          <a:p>
            <a:pPr marL="1270000" marR="26034" lvl="2" indent="-342900">
              <a:spcBef>
                <a:spcPts val="439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756920" algn="l"/>
              </a:tabLst>
            </a:pPr>
            <a:r>
              <a:rPr lang="en-US" sz="2400" spc="20" dirty="0">
                <a:cs typeface="Arial"/>
              </a:rPr>
              <a:t>Teaching awards (received and nominations)</a:t>
            </a:r>
          </a:p>
          <a:p>
            <a:pPr marL="845820" marR="436880" lvl="1" indent="-342900">
              <a:spcBef>
                <a:spcPts val="470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389255" algn="l"/>
              </a:tabLst>
            </a:pPr>
            <a:r>
              <a:rPr lang="en-US" sz="2400" spc="20" dirty="0">
                <a:cs typeface="Arial"/>
              </a:rPr>
              <a:t>Consistently high evaluations / comments</a:t>
            </a:r>
          </a:p>
          <a:p>
            <a:pPr marL="1303020" marR="436880" lvl="2" indent="-342900">
              <a:spcBef>
                <a:spcPts val="470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389255" algn="l"/>
              </a:tabLst>
            </a:pPr>
            <a:r>
              <a:rPr lang="en-US" sz="2400" spc="20" dirty="0">
                <a:cs typeface="Arial"/>
              </a:rPr>
              <a:t>Power &amp; MEDSIS</a:t>
            </a:r>
          </a:p>
          <a:p>
            <a:pPr marL="1303020" marR="436880" lvl="2" indent="-342900">
              <a:spcBef>
                <a:spcPts val="470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389255" algn="l"/>
              </a:tabLst>
            </a:pPr>
            <a:r>
              <a:rPr lang="en-US" sz="2400" spc="20" dirty="0">
                <a:cs typeface="Arial"/>
              </a:rPr>
              <a:t>CME</a:t>
            </a:r>
          </a:p>
          <a:p>
            <a:pPr marL="1303020" marR="436880" lvl="2" indent="-342900">
              <a:spcBef>
                <a:spcPts val="470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389255" algn="l"/>
              </a:tabLst>
            </a:pPr>
            <a:r>
              <a:rPr lang="en-US" sz="2400" spc="20" dirty="0">
                <a:cs typeface="Arial"/>
              </a:rPr>
              <a:t>Student testimonials </a:t>
            </a:r>
            <a:endParaRPr lang="en-US" dirty="0"/>
          </a:p>
          <a:p>
            <a:pPr marL="1270000" marR="26034" lvl="2" indent="-342900">
              <a:spcBef>
                <a:spcPts val="439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756920" algn="l"/>
              </a:tabLst>
            </a:pPr>
            <a:endParaRPr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121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of teaching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3555" indent="-457200">
              <a:spcBef>
                <a:spcPts val="480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396875" algn="l"/>
              </a:tabLst>
            </a:pPr>
            <a:r>
              <a:rPr lang="en-US" sz="2800" spc="15" dirty="0">
                <a:cs typeface="Arial"/>
              </a:rPr>
              <a:t>Teaching evaluations</a:t>
            </a:r>
          </a:p>
          <a:p>
            <a:pPr marL="503555" indent="-457200">
              <a:spcBef>
                <a:spcPts val="480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396875" algn="l"/>
              </a:tabLst>
            </a:pPr>
            <a:r>
              <a:rPr lang="en-US" sz="2800" spc="15" dirty="0">
                <a:cs typeface="Arial"/>
              </a:rPr>
              <a:t>T</a:t>
            </a:r>
            <a:r>
              <a:rPr lang="en-US" sz="2800" spc="-10" dirty="0">
                <a:cs typeface="Arial"/>
              </a:rPr>
              <a:t>ea</a:t>
            </a:r>
            <a:r>
              <a:rPr lang="en-US" sz="2800" dirty="0">
                <a:cs typeface="Arial"/>
              </a:rPr>
              <a:t>c</a:t>
            </a:r>
            <a:r>
              <a:rPr lang="en-US" sz="2800" spc="-10" dirty="0">
                <a:cs typeface="Arial"/>
              </a:rPr>
              <a:t>h</a:t>
            </a:r>
            <a:r>
              <a:rPr lang="en-US" sz="2800" spc="-5" dirty="0">
                <a:cs typeface="Arial"/>
              </a:rPr>
              <a:t>i</a:t>
            </a:r>
            <a:r>
              <a:rPr lang="en-US" sz="2800" spc="-10" dirty="0">
                <a:cs typeface="Arial"/>
              </a:rPr>
              <a:t>n</a:t>
            </a:r>
            <a:r>
              <a:rPr lang="en-US" sz="2800" dirty="0">
                <a:cs typeface="Arial"/>
              </a:rPr>
              <a:t>g</a:t>
            </a:r>
            <a:r>
              <a:rPr lang="en-US" sz="2800" spc="-5" dirty="0">
                <a:cs typeface="Arial"/>
              </a:rPr>
              <a:t> </a:t>
            </a:r>
            <a:r>
              <a:rPr lang="en-US" sz="2800" dirty="0">
                <a:cs typeface="Arial"/>
              </a:rPr>
              <a:t>P</a:t>
            </a:r>
            <a:r>
              <a:rPr lang="en-US" sz="2800" spc="-10" dirty="0">
                <a:cs typeface="Arial"/>
              </a:rPr>
              <a:t>h</a:t>
            </a:r>
            <a:r>
              <a:rPr lang="en-US" sz="2800" spc="-5" dirty="0">
                <a:cs typeface="Arial"/>
              </a:rPr>
              <a:t>il</a:t>
            </a:r>
            <a:r>
              <a:rPr lang="en-US" sz="2800" spc="-10" dirty="0">
                <a:cs typeface="Arial"/>
              </a:rPr>
              <a:t>o</a:t>
            </a:r>
            <a:r>
              <a:rPr lang="en-US" sz="2800" dirty="0">
                <a:cs typeface="Arial"/>
              </a:rPr>
              <a:t>s</a:t>
            </a:r>
            <a:r>
              <a:rPr lang="en-US" sz="2800" spc="-10" dirty="0">
                <a:cs typeface="Arial"/>
              </a:rPr>
              <a:t>ophy/Statement – </a:t>
            </a:r>
            <a:r>
              <a:rPr lang="en-US" sz="2800" i="1" spc="-10" dirty="0">
                <a:cs typeface="Arial"/>
              </a:rPr>
              <a:t>reflect on negative comments</a:t>
            </a:r>
            <a:endParaRPr lang="en-US" sz="2800" i="1" dirty="0">
              <a:cs typeface="Arial"/>
            </a:endParaRPr>
          </a:p>
          <a:p>
            <a:pPr marL="503555" indent="-457200">
              <a:spcBef>
                <a:spcPts val="480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396875" algn="l"/>
              </a:tabLst>
            </a:pPr>
            <a:r>
              <a:rPr lang="en-US" sz="2800" spc="-10" dirty="0">
                <a:cs typeface="Arial"/>
              </a:rPr>
              <a:t>Teaching report – generated from Web CV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165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44" y="1087040"/>
            <a:ext cx="8527425" cy="553998"/>
          </a:xfrm>
        </p:spPr>
        <p:txBody>
          <a:bodyPr/>
          <a:lstStyle/>
          <a:p>
            <a:r>
              <a:rPr lang="en-US" dirty="0" smtClean="0"/>
              <a:t>Teaching Evaluations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257" y="2318046"/>
            <a:ext cx="11225291" cy="403545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POWER </a:t>
            </a:r>
            <a:r>
              <a:rPr lang="en-US" sz="2400" dirty="0">
                <a:solidFill>
                  <a:schemeClr val="tx1"/>
                </a:solidFill>
              </a:rPr>
              <a:t>&amp; Clerkship </a:t>
            </a:r>
            <a:r>
              <a:rPr lang="en-US" sz="2400" dirty="0" smtClean="0">
                <a:solidFill>
                  <a:schemeClr val="tx1"/>
                </a:solidFill>
              </a:rPr>
              <a:t>evaluations will be obtained </a:t>
            </a:r>
            <a:r>
              <a:rPr lang="en-US" sz="2400" dirty="0">
                <a:solidFill>
                  <a:schemeClr val="tx1"/>
                </a:solidFill>
              </a:rPr>
              <a:t>by DoM </a:t>
            </a:r>
            <a:r>
              <a:rPr lang="en-US" sz="2400" dirty="0" smtClean="0">
                <a:solidFill>
                  <a:schemeClr val="tx1"/>
                </a:solidFill>
              </a:rPr>
              <a:t>and sent to you, your PIC/Chief, your DDD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</a:rPr>
              <a:t>Pre-clerkship</a:t>
            </a:r>
            <a:r>
              <a:rPr lang="en-US" sz="2400" dirty="0" smtClean="0">
                <a:solidFill>
                  <a:schemeClr val="tx1"/>
                </a:solidFill>
              </a:rPr>
              <a:t> (MEDSIS) evaluations and any evaluations from non U of T activities must </a:t>
            </a:r>
            <a:r>
              <a:rPr lang="en-US" sz="2400" dirty="0">
                <a:solidFill>
                  <a:schemeClr val="tx1"/>
                </a:solidFill>
              </a:rPr>
              <a:t>be obtained by </a:t>
            </a:r>
            <a:r>
              <a:rPr lang="en-US" sz="2400" dirty="0" smtClean="0">
                <a:solidFill>
                  <a:schemeClr val="tx1"/>
                </a:solidFill>
              </a:rPr>
              <a:t>YOU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If you have enough internal evaluations you need not go searching for extra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Carefully review ALL evaluations for “red flags”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Appeal if appropriate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Reflect on negative comments, if any, in your teaching philosophy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4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Teaching statement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81912" y="1209056"/>
            <a:ext cx="11413525" cy="4783714"/>
          </a:xfrm>
        </p:spPr>
        <p:txBody>
          <a:bodyPr/>
          <a:lstStyle/>
          <a:p>
            <a:pPr eaLnBrk="1" hangingPunct="1"/>
            <a:r>
              <a:rPr lang="en-US" sz="2400" dirty="0"/>
              <a:t>Identify your aims, values, and beliefs about teaching</a:t>
            </a:r>
          </a:p>
          <a:p>
            <a:pPr eaLnBrk="1" hangingPunct="1"/>
            <a:r>
              <a:rPr lang="en-US" sz="2400" dirty="0"/>
              <a:t>Highlight key aspects </a:t>
            </a:r>
            <a:r>
              <a:rPr lang="en-US" sz="2400" dirty="0" smtClean="0"/>
              <a:t>of your approach to teaching  </a:t>
            </a:r>
            <a:r>
              <a:rPr lang="en-US" sz="2400" dirty="0"/>
              <a:t>(e.g., specific teaching methods, assessment approaches)</a:t>
            </a:r>
          </a:p>
          <a:p>
            <a:pPr eaLnBrk="1" hangingPunct="1"/>
            <a:r>
              <a:rPr lang="en-US" sz="2400" dirty="0"/>
              <a:t>Specific contextual factors that affect or modify your approach (e.g., audience, discipline, purpose)</a:t>
            </a:r>
          </a:p>
          <a:p>
            <a:pPr eaLnBrk="1" hangingPunct="1"/>
            <a:r>
              <a:rPr lang="en-US" sz="2400" dirty="0"/>
              <a:t>Create an authentic, coherent story of who you are as a teacher</a:t>
            </a:r>
          </a:p>
          <a:p>
            <a:r>
              <a:rPr lang="en-US" sz="2400" dirty="0"/>
              <a:t>Be reflective – include areas in which you want/need to </a:t>
            </a:r>
            <a:r>
              <a:rPr lang="en-US" sz="2400" dirty="0" smtClean="0"/>
              <a:t>improve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7438" y="5161005"/>
            <a:ext cx="3179803" cy="158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7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Teaching and Education Report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81192" y="2365162"/>
            <a:ext cx="11029615" cy="3678303"/>
          </a:xfrm>
        </p:spPr>
        <p:txBody>
          <a:bodyPr>
            <a:noAutofit/>
          </a:bodyPr>
          <a:lstStyle/>
          <a:p>
            <a:r>
              <a:rPr lang="en-CA" sz="2400" dirty="0"/>
              <a:t>Introduction and Teaching </a:t>
            </a:r>
            <a:r>
              <a:rPr lang="en-CA" sz="2400" dirty="0" smtClean="0"/>
              <a:t>Statement</a:t>
            </a:r>
            <a:endParaRPr lang="en-CA" sz="2400" dirty="0"/>
          </a:p>
          <a:p>
            <a:r>
              <a:rPr lang="en-CA" sz="2400" dirty="0"/>
              <a:t>Teaching Landmarks: pulls data from </a:t>
            </a:r>
            <a:r>
              <a:rPr lang="en-CA" sz="2400" dirty="0" err="1"/>
              <a:t>WebCV</a:t>
            </a:r>
            <a:endParaRPr lang="en-CA" sz="2400" dirty="0"/>
          </a:p>
          <a:p>
            <a:pPr lvl="2"/>
            <a:r>
              <a:rPr lang="en-CA" sz="1800" dirty="0"/>
              <a:t>Education/teaching awards</a:t>
            </a:r>
          </a:p>
          <a:p>
            <a:pPr lvl="2"/>
            <a:r>
              <a:rPr lang="en-CA" sz="1800" dirty="0"/>
              <a:t>Innovations and developments in T &amp; E</a:t>
            </a:r>
          </a:p>
          <a:p>
            <a:pPr lvl="2"/>
            <a:r>
              <a:rPr lang="en-CA" sz="1800" dirty="0"/>
              <a:t>Leadership and administrative service in education</a:t>
            </a:r>
          </a:p>
          <a:p>
            <a:r>
              <a:rPr lang="en-CA" sz="2400" dirty="0"/>
              <a:t>Breakdown of education by LEVEL (multi-level, undergrad, post-grad, graduate, CPD, FD, </a:t>
            </a:r>
            <a:r>
              <a:rPr lang="en-CA" sz="2400" dirty="0" err="1"/>
              <a:t>etc</a:t>
            </a:r>
            <a:r>
              <a:rPr lang="en-CA" sz="2400" dirty="0"/>
              <a:t>)</a:t>
            </a:r>
          </a:p>
          <a:p>
            <a:pPr lvl="2"/>
            <a:r>
              <a:rPr lang="en-CA" sz="1800" dirty="0"/>
              <a:t>Within each level activities are listed by ACADEMIC YEAR (most recent year first)</a:t>
            </a:r>
          </a:p>
          <a:p>
            <a:pPr lvl="2"/>
            <a:r>
              <a:rPr lang="en-CA" sz="1800" dirty="0"/>
              <a:t>Within each  Academic Year activities are listed by TYPE (e.g., seminars, lectures, clinical supervision, innovations/development, admin service, presentations, </a:t>
            </a:r>
            <a:r>
              <a:rPr lang="en-CA" sz="1800" dirty="0" err="1"/>
              <a:t>etc</a:t>
            </a:r>
            <a:r>
              <a:rPr lang="en-CA" sz="1800" dirty="0"/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99870" y="3045470"/>
            <a:ext cx="3651577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Keep it simple re categories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413" y="809678"/>
            <a:ext cx="8683625" cy="839787"/>
          </a:xfrm>
        </p:spPr>
        <p:txBody>
          <a:bodyPr/>
          <a:lstStyle/>
          <a:p>
            <a:r>
              <a:rPr lang="en-CA" dirty="0" smtClean="0"/>
              <a:t>Teaching Data Summary Table</a:t>
            </a:r>
            <a:endParaRPr lang="en-CA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16550" b="8112"/>
          <a:stretch/>
        </p:blipFill>
        <p:spPr bwMode="auto">
          <a:xfrm>
            <a:off x="663413" y="2011680"/>
            <a:ext cx="8520078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917271" y="2816352"/>
            <a:ext cx="2969930" cy="83099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You need to add your teaching scores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65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NOT </a:t>
            </a:r>
            <a:r>
              <a:rPr lang="en-US" dirty="0" smtClean="0"/>
              <a:t>include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Schedules of rounds with your name on it</a:t>
            </a:r>
          </a:p>
          <a:p>
            <a:r>
              <a:rPr lang="en-US" sz="2400" dirty="0"/>
              <a:t>Emails/messages confirming times/dates of talks</a:t>
            </a:r>
          </a:p>
          <a:p>
            <a:r>
              <a:rPr lang="en-US" sz="2400" dirty="0"/>
              <a:t>Copies of talks, presentations, papers</a:t>
            </a:r>
          </a:p>
        </p:txBody>
      </p:sp>
    </p:spTree>
    <p:extLst>
      <p:ext uri="{BB962C8B-B14F-4D97-AF65-F5344CB8AC3E}">
        <p14:creationId xmlns:p14="http://schemas.microsoft.com/office/powerpoint/2010/main" val="71273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Documenting </a:t>
            </a:r>
            <a:r>
              <a:rPr lang="en-US" dirty="0" err="1" smtClean="0"/>
              <a:t>cpa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We do NOT use the Web CV CPA report </a:t>
            </a:r>
          </a:p>
          <a:p>
            <a:r>
              <a:rPr lang="en-US" sz="2000" dirty="0" smtClean="0"/>
              <a:t>Embed within your CV + CPA statement </a:t>
            </a:r>
          </a:p>
          <a:p>
            <a:r>
              <a:rPr lang="en-US" sz="2000" dirty="0" smtClean="0"/>
              <a:t>Example:</a:t>
            </a:r>
          </a:p>
          <a:p>
            <a:pPr marL="324000" lvl="1" indent="0">
              <a:buNone/>
            </a:pPr>
            <a:r>
              <a:rPr lang="en-US" sz="1800" u="sng" dirty="0" smtClean="0"/>
              <a:t>Administrative Activities - Provincial</a:t>
            </a:r>
          </a:p>
          <a:p>
            <a:pPr marL="324000" lvl="1" indent="0">
              <a:buNone/>
            </a:pPr>
            <a:r>
              <a:rPr lang="en-US" dirty="0" smtClean="0"/>
              <a:t>2017 </a:t>
            </a:r>
            <a:r>
              <a:rPr lang="en-US" dirty="0"/>
              <a:t>Apr - present	</a:t>
            </a:r>
            <a:r>
              <a:rPr lang="en-US" dirty="0" smtClean="0"/>
              <a:t>	</a:t>
            </a:r>
            <a:r>
              <a:rPr lang="en-US" b="1" dirty="0" smtClean="0"/>
              <a:t>Member</a:t>
            </a:r>
            <a:r>
              <a:rPr lang="en-US" dirty="0" smtClean="0"/>
              <a:t>. Health </a:t>
            </a:r>
            <a:r>
              <a:rPr lang="en-US" dirty="0"/>
              <a:t>Quality Ontario: QBP </a:t>
            </a:r>
            <a:r>
              <a:rPr lang="en-US" dirty="0" smtClean="0"/>
              <a:t>bundle </a:t>
            </a:r>
            <a:r>
              <a:rPr lang="en-US" dirty="0"/>
              <a:t>for hip/knee </a:t>
            </a:r>
            <a:r>
              <a:rPr lang="en-US" dirty="0" smtClean="0"/>
              <a:t>replacement. </a:t>
            </a:r>
          </a:p>
          <a:p>
            <a:pPr marL="630000" lvl="2" indent="0">
              <a:buNone/>
            </a:pPr>
            <a:r>
              <a:rPr lang="en-US" dirty="0"/>
              <a:t>	</a:t>
            </a:r>
            <a:r>
              <a:rPr lang="en-US" dirty="0" smtClean="0"/>
              <a:t>				Based on my expertise in the field of arthroplasty appropriateness, I was invited to participate on the Steering 					Committee to </a:t>
            </a:r>
            <a:r>
              <a:rPr lang="en-US" dirty="0"/>
              <a:t>advise </a:t>
            </a:r>
            <a:r>
              <a:rPr lang="en-US" dirty="0" smtClean="0"/>
              <a:t>the </a:t>
            </a:r>
            <a:r>
              <a:rPr lang="en-US" dirty="0"/>
              <a:t>MOHLTC on its approach to evaluating the implementation of bundled payments for 	</a:t>
            </a:r>
            <a:r>
              <a:rPr lang="en-US" dirty="0" smtClean="0"/>
              <a:t>				hip/knee replacement </a:t>
            </a:r>
            <a:r>
              <a:rPr lang="en-US" dirty="0"/>
              <a:t>in the </a:t>
            </a:r>
            <a:r>
              <a:rPr lang="en-US" dirty="0" smtClean="0"/>
              <a:t>province. I was the only rheumatologist appointed to the committee. </a:t>
            </a:r>
            <a:endParaRPr lang="en-US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670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432" y="1170053"/>
            <a:ext cx="8527425" cy="553998"/>
          </a:xfrm>
        </p:spPr>
        <p:txBody>
          <a:bodyPr/>
          <a:lstStyle/>
          <a:p>
            <a:r>
              <a:rPr lang="en-US" dirty="0" smtClean="0"/>
              <a:t>Produced from </a:t>
            </a:r>
            <a:r>
              <a:rPr lang="en-US" dirty="0" err="1" smtClean="0"/>
              <a:t>WebCV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709928" y="2051305"/>
          <a:ext cx="8723376" cy="3487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1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528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Document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Excellence</a:t>
                      </a:r>
                      <a:r>
                        <a:rPr lang="en-US" baseline="0" dirty="0" smtClean="0"/>
                        <a:t> or Competence in: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Competence in Teaching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Sustained Excellence</a:t>
                      </a:r>
                      <a:r>
                        <a:rPr lang="en-US" baseline="0" dirty="0" smtClean="0"/>
                        <a:t> in Teaching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85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Research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CPA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10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Most Significant Publications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101">
                <a:tc>
                  <a:txBody>
                    <a:bodyPr/>
                    <a:lstStyle/>
                    <a:p>
                      <a:r>
                        <a:rPr lang="en-US" dirty="0" smtClean="0"/>
                        <a:t>Data Summary Sheets (research)</a:t>
                      </a:r>
                    </a:p>
                    <a:p>
                      <a:r>
                        <a:rPr lang="en-US" dirty="0" smtClean="0"/>
                        <a:t>   Awards</a:t>
                      </a:r>
                      <a:r>
                        <a:rPr lang="en-US" baseline="0" dirty="0" smtClean="0"/>
                        <a:t> (grants)</a:t>
                      </a:r>
                    </a:p>
                    <a:p>
                      <a:r>
                        <a:rPr lang="en-US" baseline="0" dirty="0" smtClean="0"/>
                        <a:t>   Supervision</a:t>
                      </a:r>
                    </a:p>
                    <a:p>
                      <a:r>
                        <a:rPr lang="en-US" baseline="0" dirty="0" smtClean="0"/>
                        <a:t>   Peer-review p</a:t>
                      </a:r>
                      <a:r>
                        <a:rPr lang="en-US" dirty="0" smtClean="0"/>
                        <a:t>ublications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X</a:t>
                      </a:r>
                    </a:p>
                    <a:p>
                      <a:pPr algn="ctr"/>
                      <a:r>
                        <a:rPr lang="en-US" dirty="0" smtClean="0"/>
                        <a:t>X</a:t>
                      </a:r>
                    </a:p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X</a:t>
                      </a:r>
                    </a:p>
                    <a:p>
                      <a:pPr algn="ctr"/>
                      <a:r>
                        <a:rPr lang="en-US" dirty="0" smtClean="0"/>
                        <a:t>X</a:t>
                      </a:r>
                    </a:p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If relevant</a:t>
                      </a:r>
                    </a:p>
                    <a:p>
                      <a:pPr algn="ctr"/>
                      <a:r>
                        <a:rPr lang="en-US" dirty="0" smtClean="0"/>
                        <a:t>X</a:t>
                      </a:r>
                    </a:p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017">
                <a:tc>
                  <a:txBody>
                    <a:bodyPr/>
                    <a:lstStyle/>
                    <a:p>
                      <a:r>
                        <a:rPr lang="en-US" dirty="0" smtClean="0"/>
                        <a:t>Data Summary Sheet (teaching)</a:t>
                      </a:r>
                    </a:p>
                    <a:p>
                      <a:r>
                        <a:rPr lang="en-US" dirty="0" smtClean="0"/>
                        <a:t>   Teaching</a:t>
                      </a:r>
                      <a:r>
                        <a:rPr lang="en-US" baseline="0" dirty="0" smtClean="0"/>
                        <a:t> &amp; Education report</a:t>
                      </a:r>
                    </a:p>
                    <a:p>
                      <a:r>
                        <a:rPr lang="en-US" baseline="0" dirty="0" smtClean="0"/>
                        <a:t>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X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X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X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49881" y="5961888"/>
            <a:ext cx="6892593" cy="707886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Do NOT produce a CPA report</a:t>
            </a:r>
          </a:p>
        </p:txBody>
      </p:sp>
    </p:spTree>
    <p:extLst>
      <p:ext uri="{BB962C8B-B14F-4D97-AF65-F5344CB8AC3E}">
        <p14:creationId xmlns:p14="http://schemas.microsoft.com/office/powerpoint/2010/main" val="181460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730250"/>
            <a:ext cx="11029950" cy="987425"/>
          </a:xfrm>
        </p:spPr>
        <p:txBody>
          <a:bodyPr/>
          <a:lstStyle/>
          <a:p>
            <a:r>
              <a:rPr lang="en-US" dirty="0" smtClean="0"/>
              <a:t>Questions??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821" y="1325262"/>
            <a:ext cx="4572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822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424" y="790765"/>
            <a:ext cx="11029616" cy="833753"/>
          </a:xfrm>
          <a:prstGeom prst="rect">
            <a:avLst/>
          </a:prstGeom>
        </p:spPr>
        <p:txBody>
          <a:bodyPr vert="horz" wrap="square" lIns="0" tIns="209232" rIns="0" bIns="0" rtlCol="0" anchor="b">
            <a:spAutoFit/>
          </a:bodyPr>
          <a:lstStyle/>
          <a:p>
            <a:pPr marL="66040">
              <a:lnSpc>
                <a:spcPts val="5235"/>
              </a:lnSpc>
            </a:pPr>
            <a:r>
              <a:rPr sz="3200" spc="-5" dirty="0"/>
              <a:t>O</a:t>
            </a:r>
            <a:r>
              <a:rPr sz="3200" dirty="0"/>
              <a:t>ve</a:t>
            </a:r>
            <a:r>
              <a:rPr sz="3200" spc="-5" dirty="0"/>
              <a:t>r</a:t>
            </a:r>
            <a:r>
              <a:rPr sz="3200" dirty="0"/>
              <a:t>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2152" y="2002986"/>
            <a:ext cx="11217616" cy="184665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300990" algn="l"/>
              </a:tabLst>
            </a:pPr>
            <a:r>
              <a:rPr lang="en-US" sz="2400" spc="-30" dirty="0" smtClean="0">
                <a:cs typeface="Arial"/>
              </a:rPr>
              <a:t>Criteria for Promotion </a:t>
            </a:r>
          </a:p>
          <a:p>
            <a:pPr marL="469900" indent="-457200"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300990" algn="l"/>
              </a:tabLst>
            </a:pPr>
            <a:r>
              <a:rPr lang="en-US" sz="2400" spc="-30" dirty="0" smtClean="0">
                <a:cs typeface="Arial"/>
              </a:rPr>
              <a:t>Writing your candidate’s statement </a:t>
            </a:r>
          </a:p>
          <a:p>
            <a:pPr marL="469900" indent="-457200"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300990" algn="l"/>
              </a:tabLst>
            </a:pPr>
            <a:r>
              <a:rPr lang="en-US" sz="2400" spc="-30" dirty="0" smtClean="0">
                <a:cs typeface="Arial"/>
              </a:rPr>
              <a:t>Preparing your CV (Web CV)</a:t>
            </a:r>
          </a:p>
          <a:p>
            <a:pPr marL="469900" indent="-457200"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300990" algn="l"/>
              </a:tabLst>
            </a:pPr>
            <a:r>
              <a:rPr lang="en-US" sz="2400" dirty="0" smtClean="0">
                <a:cs typeface="Arial"/>
              </a:rPr>
              <a:t>Identifying referees</a:t>
            </a:r>
          </a:p>
          <a:p>
            <a:pPr marL="469900" indent="-457200"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300990" algn="l"/>
              </a:tabLst>
            </a:pPr>
            <a:r>
              <a:rPr sz="2400" spc="-30" dirty="0" smtClean="0">
                <a:cs typeface="Arial"/>
              </a:rPr>
              <a:t>T</a:t>
            </a:r>
            <a:r>
              <a:rPr sz="2400" spc="-15" dirty="0" smtClean="0">
                <a:cs typeface="Arial"/>
              </a:rPr>
              <a:t>ime</a:t>
            </a:r>
            <a:r>
              <a:rPr sz="2400" spc="-10" dirty="0" smtClean="0">
                <a:cs typeface="Arial"/>
              </a:rPr>
              <a:t>li</a:t>
            </a:r>
            <a:r>
              <a:rPr sz="2400" spc="-15" dirty="0" smtClean="0">
                <a:cs typeface="Arial"/>
              </a:rPr>
              <a:t>n</a:t>
            </a:r>
            <a:r>
              <a:rPr sz="2400" spc="-20" dirty="0" smtClean="0">
                <a:cs typeface="Arial"/>
              </a:rPr>
              <a:t>e</a:t>
            </a:r>
            <a:r>
              <a:rPr sz="2400" spc="30" dirty="0" smtClean="0">
                <a:cs typeface="Arial"/>
              </a:rPr>
              <a:t> </a:t>
            </a:r>
            <a:r>
              <a:rPr sz="2400" spc="-10" dirty="0">
                <a:cs typeface="Arial"/>
              </a:rPr>
              <a:t>(deadlines)</a:t>
            </a:r>
            <a:endParaRPr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580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5040" y="979098"/>
            <a:ext cx="8527425" cy="690894"/>
          </a:xfrm>
          <a:prstGeom prst="rect">
            <a:avLst/>
          </a:prstGeom>
        </p:spPr>
        <p:txBody>
          <a:bodyPr vert="horz" wrap="square" lIns="0" tIns="196532" rIns="0" bIns="0" rtlCol="0" anchor="b">
            <a:spAutoFit/>
          </a:bodyPr>
          <a:lstStyle/>
          <a:p>
            <a:pPr marL="66040"/>
            <a:r>
              <a:rPr sz="3200" dirty="0"/>
              <a:t>Administ</a:t>
            </a:r>
            <a:r>
              <a:rPr sz="3200" spc="-5" dirty="0"/>
              <a:t>r</a:t>
            </a:r>
            <a:r>
              <a:rPr sz="3200" dirty="0"/>
              <a:t>ati</a:t>
            </a:r>
            <a:r>
              <a:rPr sz="3200" spc="-5" dirty="0"/>
              <a:t>v</a:t>
            </a:r>
            <a:r>
              <a:rPr sz="3200" dirty="0"/>
              <a:t>e</a:t>
            </a:r>
            <a:r>
              <a:rPr sz="3200" spc="-35" dirty="0"/>
              <a:t> </a:t>
            </a:r>
            <a:r>
              <a:rPr sz="3200" dirty="0"/>
              <a:t>Se</a:t>
            </a:r>
            <a:r>
              <a:rPr sz="3200" spc="-5" dirty="0"/>
              <a:t>r</a:t>
            </a:r>
            <a:r>
              <a:rPr sz="3200" dirty="0"/>
              <a:t>vice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4424" y="2221663"/>
            <a:ext cx="10926128" cy="2816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300990" algn="l"/>
              </a:tabLst>
            </a:pPr>
            <a:r>
              <a:rPr lang="en-US" sz="2400" spc="-5" dirty="0">
                <a:solidFill>
                  <a:srgbClr val="001948"/>
                </a:solidFill>
                <a:cs typeface="Arial"/>
              </a:rPr>
              <a:t>Activities that benefit your career advancement e.g. chairing scientific conference, should be discussed under CPA or Research….</a:t>
            </a:r>
          </a:p>
          <a:p>
            <a:pPr marL="355600" marR="5080" indent="-342900"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300990" algn="l"/>
              </a:tabLst>
            </a:pPr>
            <a:r>
              <a:rPr lang="en-US" sz="2400" spc="-5" dirty="0" smtClean="0">
                <a:solidFill>
                  <a:srgbClr val="001948"/>
                </a:solidFill>
                <a:cs typeface="Arial"/>
              </a:rPr>
              <a:t>Here we are talking about things you do to be a good citizen, e.g. REB committee, CIHR grant panel, Royal College Examiner</a:t>
            </a:r>
            <a:endParaRPr sz="2000" dirty="0">
              <a:cs typeface="Arial"/>
            </a:endParaRPr>
          </a:p>
          <a:p>
            <a:pPr marL="355600" indent="-342900">
              <a:spcBef>
                <a:spcPts val="560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300990" algn="l"/>
              </a:tabLst>
            </a:pPr>
            <a:r>
              <a:rPr sz="2400" spc="-5" dirty="0">
                <a:solidFill>
                  <a:srgbClr val="001948"/>
                </a:solidFill>
                <a:cs typeface="Arial"/>
              </a:rPr>
              <a:t>No</a:t>
            </a:r>
            <a:r>
              <a:rPr sz="2400" dirty="0">
                <a:solidFill>
                  <a:srgbClr val="001948"/>
                </a:solidFill>
                <a:cs typeface="Arial"/>
              </a:rPr>
              <a:t>t</a:t>
            </a:r>
            <a:r>
              <a:rPr sz="2400" spc="5" dirty="0">
                <a:solidFill>
                  <a:srgbClr val="001948"/>
                </a:solidFill>
                <a:cs typeface="Arial"/>
              </a:rPr>
              <a:t> 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o</a:t>
            </a:r>
            <a:r>
              <a:rPr sz="2400" dirty="0">
                <a:solidFill>
                  <a:srgbClr val="001948"/>
                </a:solidFill>
                <a:cs typeface="Arial"/>
              </a:rPr>
              <a:t>n 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i</a:t>
            </a:r>
            <a:r>
              <a:rPr sz="2400" dirty="0">
                <a:solidFill>
                  <a:srgbClr val="001948"/>
                </a:solidFill>
                <a:cs typeface="Arial"/>
              </a:rPr>
              <a:t>ts</a:t>
            </a:r>
            <a:r>
              <a:rPr sz="2400" spc="-10" dirty="0">
                <a:solidFill>
                  <a:srgbClr val="001948"/>
                </a:solidFill>
                <a:cs typeface="Arial"/>
              </a:rPr>
              <a:t> 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ow</a:t>
            </a:r>
            <a:r>
              <a:rPr sz="2400" dirty="0">
                <a:solidFill>
                  <a:srgbClr val="001948"/>
                </a:solidFill>
                <a:cs typeface="Arial"/>
              </a:rPr>
              <a:t>n</a:t>
            </a:r>
            <a:r>
              <a:rPr sz="2400" spc="10" dirty="0">
                <a:solidFill>
                  <a:srgbClr val="001948"/>
                </a:solidFill>
                <a:cs typeface="Arial"/>
              </a:rPr>
              <a:t> </a:t>
            </a:r>
            <a:r>
              <a:rPr sz="2400" dirty="0">
                <a:solidFill>
                  <a:srgbClr val="001948"/>
                </a:solidFill>
                <a:cs typeface="Arial"/>
              </a:rPr>
              <a:t>s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u</a:t>
            </a:r>
            <a:r>
              <a:rPr sz="2400" dirty="0">
                <a:solidFill>
                  <a:srgbClr val="001948"/>
                </a:solidFill>
                <a:cs typeface="Arial"/>
              </a:rPr>
              <a:t>ff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i</a:t>
            </a:r>
            <a:r>
              <a:rPr sz="2400" dirty="0">
                <a:solidFill>
                  <a:srgbClr val="001948"/>
                </a:solidFill>
                <a:cs typeface="Arial"/>
              </a:rPr>
              <a:t>c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ien</a:t>
            </a:r>
            <a:r>
              <a:rPr sz="2400" dirty="0">
                <a:solidFill>
                  <a:srgbClr val="001948"/>
                </a:solidFill>
                <a:cs typeface="Arial"/>
              </a:rPr>
              <a:t>t</a:t>
            </a:r>
            <a:r>
              <a:rPr sz="2400" spc="5" dirty="0">
                <a:solidFill>
                  <a:srgbClr val="001948"/>
                </a:solidFill>
                <a:cs typeface="Arial"/>
              </a:rPr>
              <a:t> </a:t>
            </a:r>
            <a:r>
              <a:rPr sz="2400" dirty="0">
                <a:solidFill>
                  <a:srgbClr val="001948"/>
                </a:solidFill>
                <a:cs typeface="Arial"/>
              </a:rPr>
              <a:t>f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o</a:t>
            </a:r>
            <a:r>
              <a:rPr sz="2400" dirty="0">
                <a:solidFill>
                  <a:srgbClr val="001948"/>
                </a:solidFill>
                <a:cs typeface="Arial"/>
              </a:rPr>
              <a:t>r</a:t>
            </a:r>
            <a:r>
              <a:rPr sz="2400" spc="-15" dirty="0">
                <a:solidFill>
                  <a:srgbClr val="001948"/>
                </a:solidFill>
                <a:cs typeface="Arial"/>
              </a:rPr>
              <a:t> </a:t>
            </a:r>
            <a:r>
              <a:rPr sz="2400" spc="-5" dirty="0" smtClean="0">
                <a:solidFill>
                  <a:srgbClr val="001948"/>
                </a:solidFill>
                <a:cs typeface="Arial"/>
              </a:rPr>
              <a:t>p</a:t>
            </a:r>
            <a:r>
              <a:rPr sz="2400" dirty="0" smtClean="0">
                <a:solidFill>
                  <a:srgbClr val="001948"/>
                </a:solidFill>
                <a:cs typeface="Arial"/>
              </a:rPr>
              <a:t>r</a:t>
            </a:r>
            <a:r>
              <a:rPr sz="2400" spc="-5" dirty="0" smtClean="0">
                <a:solidFill>
                  <a:srgbClr val="001948"/>
                </a:solidFill>
                <a:cs typeface="Arial"/>
              </a:rPr>
              <a:t>o</a:t>
            </a:r>
            <a:r>
              <a:rPr sz="2400" dirty="0" smtClean="0">
                <a:solidFill>
                  <a:srgbClr val="001948"/>
                </a:solidFill>
                <a:cs typeface="Arial"/>
              </a:rPr>
              <a:t>m</a:t>
            </a:r>
            <a:r>
              <a:rPr sz="2400" spc="-5" dirty="0" smtClean="0">
                <a:solidFill>
                  <a:srgbClr val="001948"/>
                </a:solidFill>
                <a:cs typeface="Arial"/>
              </a:rPr>
              <a:t>o</a:t>
            </a:r>
            <a:r>
              <a:rPr sz="2400" dirty="0" smtClean="0">
                <a:solidFill>
                  <a:srgbClr val="001948"/>
                </a:solidFill>
                <a:cs typeface="Arial"/>
              </a:rPr>
              <a:t>t</a:t>
            </a:r>
            <a:r>
              <a:rPr sz="2400" spc="-5" dirty="0" smtClean="0">
                <a:solidFill>
                  <a:srgbClr val="001948"/>
                </a:solidFill>
                <a:cs typeface="Arial"/>
              </a:rPr>
              <a:t>ion</a:t>
            </a:r>
            <a:endParaRPr lang="en-US" sz="2400" spc="-5" dirty="0" smtClean="0">
              <a:solidFill>
                <a:srgbClr val="001948"/>
              </a:solidFill>
              <a:cs typeface="Arial"/>
            </a:endParaRPr>
          </a:p>
          <a:p>
            <a:pPr marL="12700">
              <a:spcBef>
                <a:spcPts val="560"/>
              </a:spcBef>
              <a:buClr>
                <a:srgbClr val="001948"/>
              </a:buClr>
              <a:tabLst>
                <a:tab pos="300990" algn="l"/>
              </a:tabLst>
            </a:pPr>
            <a:endParaRPr lang="en-US" sz="2400" spc="-5" dirty="0">
              <a:solidFill>
                <a:srgbClr val="001948"/>
              </a:solidFill>
              <a:cs typeface="Arial"/>
            </a:endParaRPr>
          </a:p>
          <a:p>
            <a:pPr marL="355600" indent="-342900">
              <a:spcBef>
                <a:spcPts val="560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300990" algn="l"/>
              </a:tabLst>
            </a:pPr>
            <a:endParaRPr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414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921" y="1049284"/>
            <a:ext cx="11029616" cy="620952"/>
          </a:xfrm>
          <a:prstGeom prst="rect">
            <a:avLst/>
          </a:prstGeom>
        </p:spPr>
        <p:txBody>
          <a:bodyPr vert="horz" wrap="square" lIns="0" tIns="188227" rIns="0" bIns="0" rtlCol="0" anchor="b">
            <a:spAutoFit/>
          </a:bodyPr>
          <a:lstStyle/>
          <a:p>
            <a:pPr marL="66040"/>
            <a:r>
              <a:rPr spc="-20" dirty="0"/>
              <a:t>Ext</a:t>
            </a:r>
            <a:r>
              <a:rPr spc="-30" dirty="0"/>
              <a:t>e</a:t>
            </a:r>
            <a:r>
              <a:rPr spc="-15" dirty="0"/>
              <a:t>r</a:t>
            </a:r>
            <a:r>
              <a:rPr spc="-30" dirty="0"/>
              <a:t>n</a:t>
            </a:r>
            <a:r>
              <a:rPr spc="-20" dirty="0"/>
              <a:t>al</a:t>
            </a:r>
            <a:r>
              <a:rPr spc="10" dirty="0"/>
              <a:t> </a:t>
            </a:r>
            <a:r>
              <a:rPr spc="-35" dirty="0"/>
              <a:t>R</a:t>
            </a:r>
            <a:r>
              <a:rPr spc="-20" dirty="0"/>
              <a:t>efere</a:t>
            </a:r>
            <a:r>
              <a:rPr spc="-30" dirty="0"/>
              <a:t>es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12921" y="1926337"/>
            <a:ext cx="11127975" cy="4088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300990" algn="l"/>
              </a:tabLst>
            </a:pPr>
            <a:r>
              <a:rPr sz="2400" i="1" spc="-5" dirty="0">
                <a:solidFill>
                  <a:srgbClr val="001948"/>
                </a:solidFill>
                <a:cs typeface="Arial"/>
              </a:rPr>
              <a:t>A</a:t>
            </a:r>
            <a:r>
              <a:rPr sz="2400" i="1" dirty="0">
                <a:solidFill>
                  <a:srgbClr val="001948"/>
                </a:solidFill>
                <a:cs typeface="Arial"/>
              </a:rPr>
              <a:t>t</a:t>
            </a:r>
            <a:r>
              <a:rPr sz="2400" i="1" spc="-15" dirty="0">
                <a:solidFill>
                  <a:srgbClr val="001948"/>
                </a:solidFill>
                <a:cs typeface="Arial"/>
              </a:rPr>
              <a:t> </a:t>
            </a:r>
            <a:r>
              <a:rPr sz="2400" i="1" dirty="0">
                <a:solidFill>
                  <a:srgbClr val="001948"/>
                </a:solidFill>
                <a:cs typeface="Arial"/>
              </a:rPr>
              <a:t>lea</a:t>
            </a:r>
            <a:r>
              <a:rPr sz="2400" i="1" spc="5" dirty="0">
                <a:solidFill>
                  <a:srgbClr val="001948"/>
                </a:solidFill>
                <a:cs typeface="Arial"/>
              </a:rPr>
              <a:t>s</a:t>
            </a:r>
            <a:r>
              <a:rPr sz="2400" i="1" dirty="0">
                <a:solidFill>
                  <a:srgbClr val="001948"/>
                </a:solidFill>
                <a:cs typeface="Arial"/>
              </a:rPr>
              <a:t>t</a:t>
            </a:r>
            <a:r>
              <a:rPr sz="2400" i="1" spc="-25" dirty="0">
                <a:solidFill>
                  <a:srgbClr val="001948"/>
                </a:solidFill>
                <a:cs typeface="Arial"/>
              </a:rPr>
              <a:t> </a:t>
            </a:r>
            <a:r>
              <a:rPr sz="2400" i="1" dirty="0">
                <a:solidFill>
                  <a:srgbClr val="001948"/>
                </a:solidFill>
                <a:cs typeface="Arial"/>
              </a:rPr>
              <a:t>TH</a:t>
            </a:r>
            <a:r>
              <a:rPr sz="2400" i="1" spc="5" dirty="0">
                <a:solidFill>
                  <a:srgbClr val="001948"/>
                </a:solidFill>
                <a:cs typeface="Arial"/>
              </a:rPr>
              <a:t>R</a:t>
            </a:r>
            <a:r>
              <a:rPr sz="2400" i="1" spc="-5" dirty="0">
                <a:solidFill>
                  <a:srgbClr val="001948"/>
                </a:solidFill>
                <a:cs typeface="Arial"/>
              </a:rPr>
              <a:t>E</a:t>
            </a:r>
            <a:r>
              <a:rPr sz="2400" i="1" dirty="0">
                <a:solidFill>
                  <a:srgbClr val="001948"/>
                </a:solidFill>
                <a:cs typeface="Arial"/>
              </a:rPr>
              <a:t>E </a:t>
            </a:r>
            <a:r>
              <a:rPr lang="en-US" sz="2400" i="1" dirty="0">
                <a:solidFill>
                  <a:srgbClr val="001948"/>
                </a:solidFill>
                <a:cs typeface="Arial"/>
              </a:rPr>
              <a:t>letters</a:t>
            </a:r>
            <a:r>
              <a:rPr sz="2400" i="1" spc="-25" dirty="0">
                <a:solidFill>
                  <a:srgbClr val="001948"/>
                </a:solidFill>
                <a:cs typeface="Arial"/>
              </a:rPr>
              <a:t> </a:t>
            </a:r>
            <a:r>
              <a:rPr sz="2400" i="1" dirty="0">
                <a:solidFill>
                  <a:srgbClr val="001948"/>
                </a:solidFill>
                <a:cs typeface="Arial"/>
              </a:rPr>
              <a:t>required</a:t>
            </a:r>
            <a:r>
              <a:rPr lang="en-US" sz="2400" i="1" dirty="0">
                <a:solidFill>
                  <a:srgbClr val="001948"/>
                </a:solidFill>
                <a:cs typeface="Arial"/>
              </a:rPr>
              <a:t> – submit min. 6-8 names</a:t>
            </a:r>
          </a:p>
          <a:p>
            <a:pPr marL="812800" lvl="1" indent="-342900"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300990" algn="l"/>
              </a:tabLst>
            </a:pPr>
            <a:r>
              <a:rPr lang="en-US" dirty="0">
                <a:solidFill>
                  <a:srgbClr val="001948"/>
                </a:solidFill>
                <a:cs typeface="Arial"/>
              </a:rPr>
              <a:t>They do NOT need to know you</a:t>
            </a:r>
            <a:r>
              <a:rPr lang="en-US" dirty="0" smtClean="0">
                <a:solidFill>
                  <a:srgbClr val="001948"/>
                </a:solidFill>
                <a:cs typeface="Arial"/>
              </a:rPr>
              <a:t>….</a:t>
            </a:r>
          </a:p>
          <a:p>
            <a:pPr marL="812800" lvl="1" indent="-342900"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300990" algn="l"/>
              </a:tabLst>
            </a:pPr>
            <a:r>
              <a:rPr lang="en-US" dirty="0" smtClean="0">
                <a:solidFill>
                  <a:schemeClr val="accent6"/>
                </a:solidFill>
                <a:cs typeface="Arial"/>
              </a:rPr>
              <a:t>We need names from you and separately from your PIC/DDD – share!</a:t>
            </a:r>
            <a:endParaRPr dirty="0">
              <a:solidFill>
                <a:schemeClr val="accent6"/>
              </a:solidFill>
              <a:cs typeface="Arial"/>
            </a:endParaRPr>
          </a:p>
          <a:p>
            <a:pPr marL="355600" indent="-342900">
              <a:spcBef>
                <a:spcPts val="480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300990" algn="l"/>
              </a:tabLst>
            </a:pPr>
            <a:r>
              <a:rPr sz="2400" dirty="0">
                <a:solidFill>
                  <a:srgbClr val="001948"/>
                </a:solidFill>
                <a:cs typeface="Arial"/>
              </a:rPr>
              <a:t>What</a:t>
            </a:r>
            <a:r>
              <a:rPr sz="2400" spc="-35" dirty="0">
                <a:solidFill>
                  <a:srgbClr val="001948"/>
                </a:solidFill>
                <a:cs typeface="Arial"/>
              </a:rPr>
              <a:t> </a:t>
            </a:r>
            <a:r>
              <a:rPr sz="2400" dirty="0">
                <a:solidFill>
                  <a:srgbClr val="001948"/>
                </a:solidFill>
                <a:cs typeface="Arial"/>
              </a:rPr>
              <a:t>we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 </a:t>
            </a:r>
            <a:r>
              <a:rPr sz="2400" dirty="0">
                <a:solidFill>
                  <a:srgbClr val="001948"/>
                </a:solidFill>
                <a:cs typeface="Arial"/>
              </a:rPr>
              <a:t>e</a:t>
            </a:r>
            <a:r>
              <a:rPr sz="2400" spc="-10" dirty="0">
                <a:solidFill>
                  <a:srgbClr val="001948"/>
                </a:solidFill>
                <a:cs typeface="Arial"/>
              </a:rPr>
              <a:t>x</a:t>
            </a:r>
            <a:r>
              <a:rPr sz="2400" dirty="0">
                <a:solidFill>
                  <a:srgbClr val="001948"/>
                </a:solidFill>
                <a:cs typeface="Arial"/>
              </a:rPr>
              <a:t>pe</a:t>
            </a:r>
            <a:r>
              <a:rPr sz="2400" spc="5" dirty="0">
                <a:solidFill>
                  <a:srgbClr val="001948"/>
                </a:solidFill>
                <a:cs typeface="Arial"/>
              </a:rPr>
              <a:t>c</a:t>
            </a:r>
            <a:r>
              <a:rPr sz="2400" dirty="0">
                <a:solidFill>
                  <a:srgbClr val="001948"/>
                </a:solidFill>
                <a:cs typeface="Arial"/>
              </a:rPr>
              <a:t>t</a:t>
            </a:r>
            <a:r>
              <a:rPr sz="2400" spc="-35" dirty="0">
                <a:solidFill>
                  <a:srgbClr val="001948"/>
                </a:solidFill>
                <a:cs typeface="Arial"/>
              </a:rPr>
              <a:t> </a:t>
            </a:r>
            <a:r>
              <a:rPr sz="2400" spc="-10" dirty="0">
                <a:solidFill>
                  <a:srgbClr val="001948"/>
                </a:solidFill>
                <a:cs typeface="Arial"/>
              </a:rPr>
              <a:t>f</a:t>
            </a:r>
            <a:r>
              <a:rPr sz="2400" dirty="0">
                <a:solidFill>
                  <a:srgbClr val="001948"/>
                </a:solidFill>
                <a:cs typeface="Arial"/>
              </a:rPr>
              <a:t>rom</a:t>
            </a:r>
            <a:r>
              <a:rPr sz="2400" spc="-35" dirty="0">
                <a:solidFill>
                  <a:srgbClr val="001948"/>
                </a:solidFill>
                <a:cs typeface="Arial"/>
              </a:rPr>
              <a:t> </a:t>
            </a:r>
            <a:r>
              <a:rPr sz="2400" spc="-10" dirty="0">
                <a:solidFill>
                  <a:srgbClr val="001948"/>
                </a:solidFill>
                <a:cs typeface="Arial"/>
              </a:rPr>
              <a:t>t</a:t>
            </a:r>
            <a:r>
              <a:rPr sz="2400" dirty="0">
                <a:solidFill>
                  <a:srgbClr val="001948"/>
                </a:solidFill>
                <a:cs typeface="Arial"/>
              </a:rPr>
              <a:t>hem</a:t>
            </a:r>
            <a:endParaRPr sz="2400" dirty="0">
              <a:cs typeface="Arial"/>
            </a:endParaRPr>
          </a:p>
          <a:p>
            <a:pPr marL="701040" lvl="1" indent="-286385">
              <a:spcBef>
                <a:spcPts val="400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701675" algn="l"/>
              </a:tabLst>
            </a:pPr>
            <a:r>
              <a:rPr spc="-15" dirty="0">
                <a:solidFill>
                  <a:srgbClr val="001948"/>
                </a:solidFill>
                <a:cs typeface="Arial"/>
              </a:rPr>
              <a:t>E</a:t>
            </a:r>
            <a:r>
              <a:rPr spc="-5" dirty="0">
                <a:solidFill>
                  <a:srgbClr val="001948"/>
                </a:solidFill>
                <a:cs typeface="Arial"/>
              </a:rPr>
              <a:t>s</a:t>
            </a:r>
            <a:r>
              <a:rPr spc="-10" dirty="0">
                <a:solidFill>
                  <a:srgbClr val="001948"/>
                </a:solidFill>
                <a:cs typeface="Arial"/>
              </a:rPr>
              <a:t>tab</a:t>
            </a:r>
            <a:r>
              <a:rPr dirty="0">
                <a:solidFill>
                  <a:srgbClr val="001948"/>
                </a:solidFill>
                <a:cs typeface="Arial"/>
              </a:rPr>
              <a:t>l</a:t>
            </a:r>
            <a:r>
              <a:rPr spc="-5" dirty="0">
                <a:solidFill>
                  <a:srgbClr val="001948"/>
                </a:solidFill>
                <a:cs typeface="Arial"/>
              </a:rPr>
              <a:t>is</a:t>
            </a:r>
            <a:r>
              <a:rPr spc="-10" dirty="0">
                <a:solidFill>
                  <a:srgbClr val="001948"/>
                </a:solidFill>
                <a:cs typeface="Arial"/>
              </a:rPr>
              <a:t>hes</a:t>
            </a:r>
            <a:r>
              <a:rPr spc="-20" dirty="0">
                <a:solidFill>
                  <a:srgbClr val="001948"/>
                </a:solidFill>
                <a:cs typeface="Arial"/>
              </a:rPr>
              <a:t> </a:t>
            </a:r>
            <a:r>
              <a:rPr spc="-30" dirty="0">
                <a:solidFill>
                  <a:srgbClr val="001948"/>
                </a:solidFill>
                <a:cs typeface="Arial"/>
              </a:rPr>
              <a:t>y</a:t>
            </a:r>
            <a:r>
              <a:rPr spc="-10" dirty="0">
                <a:solidFill>
                  <a:srgbClr val="001948"/>
                </a:solidFill>
                <a:cs typeface="Arial"/>
              </a:rPr>
              <a:t>our</a:t>
            </a:r>
            <a:r>
              <a:rPr spc="30" dirty="0">
                <a:solidFill>
                  <a:srgbClr val="001948"/>
                </a:solidFill>
                <a:cs typeface="Arial"/>
              </a:rPr>
              <a:t> </a:t>
            </a:r>
            <a:r>
              <a:rPr spc="-15" dirty="0">
                <a:solidFill>
                  <a:srgbClr val="001948"/>
                </a:solidFill>
                <a:cs typeface="Arial"/>
              </a:rPr>
              <a:t>r</a:t>
            </a:r>
            <a:r>
              <a:rPr spc="-10" dirty="0">
                <a:solidFill>
                  <a:srgbClr val="001948"/>
                </a:solidFill>
                <a:cs typeface="Arial"/>
              </a:rPr>
              <a:t>eputation</a:t>
            </a:r>
            <a:r>
              <a:rPr spc="10" dirty="0">
                <a:solidFill>
                  <a:srgbClr val="001948"/>
                </a:solidFill>
                <a:cs typeface="Arial"/>
              </a:rPr>
              <a:t> </a:t>
            </a:r>
            <a:r>
              <a:rPr spc="-10" dirty="0">
                <a:solidFill>
                  <a:srgbClr val="001948"/>
                </a:solidFill>
                <a:cs typeface="Arial"/>
              </a:rPr>
              <a:t>nat</a:t>
            </a:r>
            <a:r>
              <a:rPr dirty="0">
                <a:solidFill>
                  <a:srgbClr val="001948"/>
                </a:solidFill>
                <a:cs typeface="Arial"/>
              </a:rPr>
              <a:t>i</a:t>
            </a:r>
            <a:r>
              <a:rPr spc="-10" dirty="0">
                <a:solidFill>
                  <a:srgbClr val="001948"/>
                </a:solidFill>
                <a:cs typeface="Arial"/>
              </a:rPr>
              <a:t>onal</a:t>
            </a:r>
            <a:r>
              <a:rPr dirty="0">
                <a:solidFill>
                  <a:srgbClr val="001948"/>
                </a:solidFill>
                <a:cs typeface="Arial"/>
              </a:rPr>
              <a:t>l</a:t>
            </a:r>
            <a:r>
              <a:rPr spc="-10" dirty="0">
                <a:solidFill>
                  <a:srgbClr val="001948"/>
                </a:solidFill>
                <a:cs typeface="Arial"/>
              </a:rPr>
              <a:t>y</a:t>
            </a:r>
            <a:r>
              <a:rPr spc="-20" dirty="0">
                <a:solidFill>
                  <a:srgbClr val="001948"/>
                </a:solidFill>
                <a:cs typeface="Arial"/>
              </a:rPr>
              <a:t> </a:t>
            </a:r>
            <a:r>
              <a:rPr spc="-10" dirty="0">
                <a:solidFill>
                  <a:srgbClr val="001948"/>
                </a:solidFill>
                <a:cs typeface="Arial"/>
              </a:rPr>
              <a:t>or</a:t>
            </a:r>
            <a:r>
              <a:rPr spc="5" dirty="0">
                <a:solidFill>
                  <a:srgbClr val="001948"/>
                </a:solidFill>
                <a:cs typeface="Arial"/>
              </a:rPr>
              <a:t> </a:t>
            </a:r>
            <a:r>
              <a:rPr dirty="0">
                <a:solidFill>
                  <a:srgbClr val="001948"/>
                </a:solidFill>
                <a:cs typeface="Arial"/>
              </a:rPr>
              <a:t>i</a:t>
            </a:r>
            <a:r>
              <a:rPr spc="-10" dirty="0">
                <a:solidFill>
                  <a:srgbClr val="001948"/>
                </a:solidFill>
                <a:cs typeface="Arial"/>
              </a:rPr>
              <a:t>nte</a:t>
            </a:r>
            <a:r>
              <a:rPr spc="-15" dirty="0">
                <a:solidFill>
                  <a:srgbClr val="001948"/>
                </a:solidFill>
                <a:cs typeface="Arial"/>
              </a:rPr>
              <a:t>r</a:t>
            </a:r>
            <a:r>
              <a:rPr spc="-10" dirty="0">
                <a:solidFill>
                  <a:srgbClr val="001948"/>
                </a:solidFill>
                <a:cs typeface="Arial"/>
              </a:rPr>
              <a:t>nationa</a:t>
            </a:r>
            <a:r>
              <a:rPr dirty="0">
                <a:solidFill>
                  <a:srgbClr val="001948"/>
                </a:solidFill>
                <a:cs typeface="Arial"/>
              </a:rPr>
              <a:t>l</a:t>
            </a:r>
            <a:r>
              <a:rPr spc="-10" dirty="0">
                <a:solidFill>
                  <a:srgbClr val="001948"/>
                </a:solidFill>
                <a:cs typeface="Arial"/>
              </a:rPr>
              <a:t>ly</a:t>
            </a:r>
            <a:endParaRPr dirty="0">
              <a:cs typeface="Arial"/>
            </a:endParaRPr>
          </a:p>
          <a:p>
            <a:pPr marL="701040" lvl="1" indent="-286385">
              <a:spcBef>
                <a:spcPts val="384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701675" algn="l"/>
              </a:tabLst>
            </a:pPr>
            <a:r>
              <a:rPr spc="-15" dirty="0">
                <a:solidFill>
                  <a:srgbClr val="001948"/>
                </a:solidFill>
                <a:cs typeface="Arial"/>
              </a:rPr>
              <a:t>He</a:t>
            </a:r>
            <a:r>
              <a:rPr dirty="0">
                <a:solidFill>
                  <a:srgbClr val="001948"/>
                </a:solidFill>
                <a:cs typeface="Arial"/>
              </a:rPr>
              <a:t>l</a:t>
            </a:r>
            <a:r>
              <a:rPr spc="-10" dirty="0">
                <a:solidFill>
                  <a:srgbClr val="001948"/>
                </a:solidFill>
                <a:cs typeface="Arial"/>
              </a:rPr>
              <a:t>p</a:t>
            </a:r>
            <a:r>
              <a:rPr spc="-15" dirty="0">
                <a:solidFill>
                  <a:srgbClr val="001948"/>
                </a:solidFill>
                <a:cs typeface="Arial"/>
              </a:rPr>
              <a:t> </a:t>
            </a:r>
            <a:r>
              <a:rPr spc="-10" dirty="0">
                <a:solidFill>
                  <a:srgbClr val="001948"/>
                </a:solidFill>
                <a:cs typeface="Arial"/>
              </a:rPr>
              <a:t>to</a:t>
            </a:r>
            <a:r>
              <a:rPr spc="10" dirty="0">
                <a:solidFill>
                  <a:srgbClr val="001948"/>
                </a:solidFill>
                <a:cs typeface="Arial"/>
              </a:rPr>
              <a:t> </a:t>
            </a:r>
            <a:r>
              <a:rPr spc="-5" dirty="0">
                <a:solidFill>
                  <a:srgbClr val="001948"/>
                </a:solidFill>
                <a:cs typeface="Arial"/>
              </a:rPr>
              <a:t>f</a:t>
            </a:r>
            <a:r>
              <a:rPr spc="-15" dirty="0">
                <a:solidFill>
                  <a:srgbClr val="001948"/>
                </a:solidFill>
                <a:cs typeface="Arial"/>
              </a:rPr>
              <a:t>rame</a:t>
            </a:r>
            <a:r>
              <a:rPr spc="35" dirty="0">
                <a:solidFill>
                  <a:srgbClr val="001948"/>
                </a:solidFill>
                <a:cs typeface="Arial"/>
              </a:rPr>
              <a:t> </a:t>
            </a:r>
            <a:r>
              <a:rPr spc="-5" dirty="0">
                <a:solidFill>
                  <a:srgbClr val="001948"/>
                </a:solidFill>
                <a:cs typeface="Arial"/>
              </a:rPr>
              <a:t>v</a:t>
            </a:r>
            <a:r>
              <a:rPr spc="-10" dirty="0">
                <a:solidFill>
                  <a:srgbClr val="001948"/>
                </a:solidFill>
                <a:cs typeface="Arial"/>
              </a:rPr>
              <a:t>a</a:t>
            </a:r>
            <a:r>
              <a:rPr dirty="0">
                <a:solidFill>
                  <a:srgbClr val="001948"/>
                </a:solidFill>
                <a:cs typeface="Arial"/>
              </a:rPr>
              <a:t>l</a:t>
            </a:r>
            <a:r>
              <a:rPr spc="-10" dirty="0">
                <a:solidFill>
                  <a:srgbClr val="001948"/>
                </a:solidFill>
                <a:cs typeface="Arial"/>
              </a:rPr>
              <a:t>ue</a:t>
            </a:r>
            <a:r>
              <a:rPr spc="-15" dirty="0">
                <a:solidFill>
                  <a:srgbClr val="001948"/>
                </a:solidFill>
                <a:cs typeface="Arial"/>
              </a:rPr>
              <a:t> </a:t>
            </a:r>
            <a:r>
              <a:rPr spc="-10" dirty="0">
                <a:solidFill>
                  <a:srgbClr val="001948"/>
                </a:solidFill>
                <a:cs typeface="Arial"/>
              </a:rPr>
              <a:t>add</a:t>
            </a:r>
            <a:r>
              <a:rPr spc="-5" dirty="0">
                <a:solidFill>
                  <a:srgbClr val="001948"/>
                </a:solidFill>
                <a:cs typeface="Arial"/>
              </a:rPr>
              <a:t> </a:t>
            </a:r>
            <a:r>
              <a:rPr spc="-10" dirty="0">
                <a:solidFill>
                  <a:srgbClr val="001948"/>
                </a:solidFill>
                <a:cs typeface="Arial"/>
              </a:rPr>
              <a:t>of</a:t>
            </a:r>
            <a:r>
              <a:rPr spc="10" dirty="0">
                <a:solidFill>
                  <a:srgbClr val="001948"/>
                </a:solidFill>
                <a:cs typeface="Arial"/>
              </a:rPr>
              <a:t> </a:t>
            </a:r>
            <a:r>
              <a:rPr spc="-30" dirty="0">
                <a:solidFill>
                  <a:srgbClr val="001948"/>
                </a:solidFill>
                <a:cs typeface="Arial"/>
              </a:rPr>
              <a:t>y</a:t>
            </a:r>
            <a:r>
              <a:rPr spc="-10" dirty="0">
                <a:solidFill>
                  <a:srgbClr val="001948"/>
                </a:solidFill>
                <a:cs typeface="Arial"/>
              </a:rPr>
              <a:t>our</a:t>
            </a:r>
            <a:r>
              <a:rPr spc="30" dirty="0">
                <a:solidFill>
                  <a:srgbClr val="001948"/>
                </a:solidFill>
                <a:cs typeface="Arial"/>
              </a:rPr>
              <a:t> </a:t>
            </a:r>
            <a:r>
              <a:rPr spc="-30" dirty="0">
                <a:solidFill>
                  <a:srgbClr val="001948"/>
                </a:solidFill>
                <a:cs typeface="Arial"/>
              </a:rPr>
              <a:t>w</a:t>
            </a:r>
            <a:r>
              <a:rPr spc="-10" dirty="0">
                <a:solidFill>
                  <a:srgbClr val="001948"/>
                </a:solidFill>
                <a:cs typeface="Arial"/>
              </a:rPr>
              <a:t>o</a:t>
            </a:r>
            <a:r>
              <a:rPr spc="-15" dirty="0">
                <a:solidFill>
                  <a:srgbClr val="001948"/>
                </a:solidFill>
                <a:cs typeface="Arial"/>
              </a:rPr>
              <a:t>r</a:t>
            </a:r>
            <a:r>
              <a:rPr spc="-10" dirty="0">
                <a:solidFill>
                  <a:srgbClr val="001948"/>
                </a:solidFill>
                <a:cs typeface="Arial"/>
              </a:rPr>
              <a:t>k</a:t>
            </a:r>
            <a:r>
              <a:rPr spc="25" dirty="0">
                <a:solidFill>
                  <a:srgbClr val="001948"/>
                </a:solidFill>
                <a:cs typeface="Arial"/>
              </a:rPr>
              <a:t> </a:t>
            </a:r>
            <a:r>
              <a:rPr spc="-15" dirty="0">
                <a:solidFill>
                  <a:srgbClr val="001948"/>
                </a:solidFill>
                <a:cs typeface="Arial"/>
              </a:rPr>
              <a:t>(</a:t>
            </a:r>
            <a:r>
              <a:rPr spc="-30" dirty="0">
                <a:solidFill>
                  <a:srgbClr val="001948"/>
                </a:solidFill>
                <a:cs typeface="Arial"/>
              </a:rPr>
              <a:t>w</a:t>
            </a:r>
            <a:r>
              <a:rPr spc="-10" dirty="0">
                <a:solidFill>
                  <a:srgbClr val="001948"/>
                </a:solidFill>
                <a:cs typeface="Arial"/>
              </a:rPr>
              <a:t>hy</a:t>
            </a:r>
            <a:r>
              <a:rPr spc="15" dirty="0">
                <a:solidFill>
                  <a:srgbClr val="001948"/>
                </a:solidFill>
                <a:cs typeface="Arial"/>
              </a:rPr>
              <a:t> </a:t>
            </a:r>
            <a:r>
              <a:rPr spc="-10" dirty="0">
                <a:solidFill>
                  <a:srgbClr val="001948"/>
                </a:solidFill>
                <a:cs typeface="Arial"/>
              </a:rPr>
              <a:t>is</a:t>
            </a:r>
            <a:r>
              <a:rPr spc="5" dirty="0">
                <a:solidFill>
                  <a:srgbClr val="001948"/>
                </a:solidFill>
                <a:cs typeface="Arial"/>
              </a:rPr>
              <a:t> </a:t>
            </a:r>
            <a:r>
              <a:rPr spc="-30" dirty="0">
                <a:solidFill>
                  <a:srgbClr val="001948"/>
                </a:solidFill>
                <a:cs typeface="Arial"/>
              </a:rPr>
              <a:t>w</a:t>
            </a:r>
            <a:r>
              <a:rPr spc="-10" dirty="0">
                <a:solidFill>
                  <a:srgbClr val="001948"/>
                </a:solidFill>
                <a:cs typeface="Arial"/>
              </a:rPr>
              <a:t>hat</a:t>
            </a:r>
            <a:r>
              <a:rPr spc="20" dirty="0">
                <a:solidFill>
                  <a:srgbClr val="001948"/>
                </a:solidFill>
                <a:cs typeface="Arial"/>
              </a:rPr>
              <a:t> </a:t>
            </a:r>
            <a:r>
              <a:rPr spc="-30" dirty="0">
                <a:solidFill>
                  <a:srgbClr val="001948"/>
                </a:solidFill>
                <a:cs typeface="Arial"/>
              </a:rPr>
              <a:t>y</a:t>
            </a:r>
            <a:r>
              <a:rPr spc="-10" dirty="0">
                <a:solidFill>
                  <a:srgbClr val="001948"/>
                </a:solidFill>
                <a:cs typeface="Arial"/>
              </a:rPr>
              <a:t>ou</a:t>
            </a:r>
            <a:r>
              <a:rPr spc="20" dirty="0">
                <a:solidFill>
                  <a:srgbClr val="001948"/>
                </a:solidFill>
                <a:cs typeface="Arial"/>
              </a:rPr>
              <a:t> </a:t>
            </a:r>
            <a:r>
              <a:rPr spc="-10" dirty="0">
                <a:solidFill>
                  <a:srgbClr val="001948"/>
                </a:solidFill>
                <a:cs typeface="Arial"/>
              </a:rPr>
              <a:t>do</a:t>
            </a:r>
            <a:r>
              <a:rPr spc="-5" dirty="0">
                <a:solidFill>
                  <a:srgbClr val="001948"/>
                </a:solidFill>
                <a:cs typeface="Arial"/>
              </a:rPr>
              <a:t> </a:t>
            </a:r>
            <a:r>
              <a:rPr dirty="0">
                <a:solidFill>
                  <a:srgbClr val="001948"/>
                </a:solidFill>
                <a:cs typeface="Arial"/>
              </a:rPr>
              <a:t>i</a:t>
            </a:r>
            <a:r>
              <a:rPr spc="-15" dirty="0">
                <a:solidFill>
                  <a:srgbClr val="001948"/>
                </a:solidFill>
                <a:cs typeface="Arial"/>
              </a:rPr>
              <a:t>mpor</a:t>
            </a:r>
            <a:r>
              <a:rPr spc="-10" dirty="0">
                <a:solidFill>
                  <a:srgbClr val="001948"/>
                </a:solidFill>
                <a:cs typeface="Arial"/>
              </a:rPr>
              <a:t>tant?)</a:t>
            </a:r>
            <a:endParaRPr dirty="0">
              <a:cs typeface="Arial"/>
            </a:endParaRPr>
          </a:p>
          <a:p>
            <a:pPr marL="701040" lvl="1" indent="-286385">
              <a:spcBef>
                <a:spcPts val="384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701675" algn="l"/>
              </a:tabLst>
            </a:pPr>
            <a:r>
              <a:rPr spc="-10" dirty="0">
                <a:solidFill>
                  <a:srgbClr val="001948"/>
                </a:solidFill>
                <a:cs typeface="Arial"/>
              </a:rPr>
              <a:t>Would</a:t>
            </a:r>
            <a:r>
              <a:rPr spc="-5" dirty="0">
                <a:solidFill>
                  <a:srgbClr val="001948"/>
                </a:solidFill>
                <a:cs typeface="Arial"/>
              </a:rPr>
              <a:t> </a:t>
            </a:r>
            <a:r>
              <a:rPr spc="-30" dirty="0">
                <a:solidFill>
                  <a:srgbClr val="001948"/>
                </a:solidFill>
                <a:cs typeface="Arial"/>
              </a:rPr>
              <a:t>y</a:t>
            </a:r>
            <a:r>
              <a:rPr spc="-10" dirty="0">
                <a:solidFill>
                  <a:srgbClr val="001948"/>
                </a:solidFill>
                <a:cs typeface="Arial"/>
              </a:rPr>
              <a:t>ou</a:t>
            </a:r>
            <a:r>
              <a:rPr spc="20" dirty="0">
                <a:solidFill>
                  <a:srgbClr val="001948"/>
                </a:solidFill>
                <a:cs typeface="Arial"/>
              </a:rPr>
              <a:t> </a:t>
            </a:r>
            <a:r>
              <a:rPr spc="-10" dirty="0">
                <a:solidFill>
                  <a:srgbClr val="001948"/>
                </a:solidFill>
                <a:cs typeface="Arial"/>
              </a:rPr>
              <a:t>be</a:t>
            </a:r>
            <a:r>
              <a:rPr spc="-5" dirty="0">
                <a:solidFill>
                  <a:srgbClr val="001948"/>
                </a:solidFill>
                <a:cs typeface="Arial"/>
              </a:rPr>
              <a:t> </a:t>
            </a:r>
            <a:r>
              <a:rPr spc="-10" dirty="0">
                <a:solidFill>
                  <a:srgbClr val="001948"/>
                </a:solidFill>
                <a:cs typeface="Arial"/>
              </a:rPr>
              <a:t>p</a:t>
            </a:r>
            <a:r>
              <a:rPr spc="-15" dirty="0">
                <a:solidFill>
                  <a:srgbClr val="001948"/>
                </a:solidFill>
                <a:cs typeface="Arial"/>
              </a:rPr>
              <a:t>r</a:t>
            </a:r>
            <a:r>
              <a:rPr spc="-10" dirty="0">
                <a:solidFill>
                  <a:srgbClr val="001948"/>
                </a:solidFill>
                <a:cs typeface="Arial"/>
              </a:rPr>
              <a:t>omoted</a:t>
            </a:r>
            <a:r>
              <a:rPr spc="20" dirty="0">
                <a:solidFill>
                  <a:srgbClr val="001948"/>
                </a:solidFill>
                <a:cs typeface="Arial"/>
              </a:rPr>
              <a:t> </a:t>
            </a:r>
            <a:r>
              <a:rPr spc="-10" dirty="0">
                <a:solidFill>
                  <a:srgbClr val="001948"/>
                </a:solidFill>
                <a:cs typeface="Arial"/>
              </a:rPr>
              <a:t>to</a:t>
            </a:r>
            <a:r>
              <a:rPr spc="10" dirty="0">
                <a:solidFill>
                  <a:srgbClr val="001948"/>
                </a:solidFill>
                <a:cs typeface="Arial"/>
              </a:rPr>
              <a:t> </a:t>
            </a:r>
            <a:r>
              <a:rPr spc="-15" dirty="0">
                <a:solidFill>
                  <a:srgbClr val="001948"/>
                </a:solidFill>
                <a:cs typeface="Arial"/>
              </a:rPr>
              <a:t>A</a:t>
            </a:r>
            <a:r>
              <a:rPr spc="-5" dirty="0">
                <a:solidFill>
                  <a:srgbClr val="001948"/>
                </a:solidFill>
                <a:cs typeface="Arial"/>
              </a:rPr>
              <a:t>ss</a:t>
            </a:r>
            <a:r>
              <a:rPr spc="-10" dirty="0">
                <a:solidFill>
                  <a:srgbClr val="001948"/>
                </a:solidFill>
                <a:cs typeface="Arial"/>
              </a:rPr>
              <a:t>o</a:t>
            </a:r>
            <a:r>
              <a:rPr spc="-5" dirty="0">
                <a:solidFill>
                  <a:srgbClr val="001948"/>
                </a:solidFill>
                <a:cs typeface="Arial"/>
              </a:rPr>
              <a:t>c</a:t>
            </a:r>
            <a:r>
              <a:rPr spc="-10" dirty="0">
                <a:solidFill>
                  <a:srgbClr val="001948"/>
                </a:solidFill>
                <a:cs typeface="Arial"/>
              </a:rPr>
              <a:t>iate/</a:t>
            </a:r>
            <a:r>
              <a:rPr spc="-15" dirty="0">
                <a:solidFill>
                  <a:srgbClr val="001948"/>
                </a:solidFill>
                <a:cs typeface="Arial"/>
              </a:rPr>
              <a:t>F</a:t>
            </a:r>
            <a:r>
              <a:rPr spc="-10" dirty="0">
                <a:solidFill>
                  <a:srgbClr val="001948"/>
                </a:solidFill>
                <a:cs typeface="Arial"/>
              </a:rPr>
              <a:t>u</a:t>
            </a:r>
            <a:r>
              <a:rPr dirty="0">
                <a:solidFill>
                  <a:srgbClr val="001948"/>
                </a:solidFill>
                <a:cs typeface="Arial"/>
              </a:rPr>
              <a:t>l</a:t>
            </a:r>
            <a:r>
              <a:rPr spc="-5" dirty="0">
                <a:solidFill>
                  <a:srgbClr val="001948"/>
                </a:solidFill>
                <a:cs typeface="Arial"/>
              </a:rPr>
              <a:t>l</a:t>
            </a:r>
            <a:r>
              <a:rPr spc="-20" dirty="0">
                <a:solidFill>
                  <a:srgbClr val="001948"/>
                </a:solidFill>
                <a:cs typeface="Arial"/>
              </a:rPr>
              <a:t> </a:t>
            </a:r>
            <a:r>
              <a:rPr spc="-15" dirty="0">
                <a:solidFill>
                  <a:srgbClr val="001948"/>
                </a:solidFill>
                <a:cs typeface="Arial"/>
              </a:rPr>
              <a:t>Pr</a:t>
            </a:r>
            <a:r>
              <a:rPr spc="-10" dirty="0">
                <a:solidFill>
                  <a:srgbClr val="001948"/>
                </a:solidFill>
                <a:cs typeface="Arial"/>
              </a:rPr>
              <a:t>ofe</a:t>
            </a:r>
            <a:r>
              <a:rPr spc="-5" dirty="0">
                <a:solidFill>
                  <a:srgbClr val="001948"/>
                </a:solidFill>
                <a:cs typeface="Arial"/>
              </a:rPr>
              <a:t>ss</a:t>
            </a:r>
            <a:r>
              <a:rPr spc="-10" dirty="0">
                <a:solidFill>
                  <a:srgbClr val="001948"/>
                </a:solidFill>
                <a:cs typeface="Arial"/>
              </a:rPr>
              <a:t>or</a:t>
            </a:r>
            <a:r>
              <a:rPr spc="5" dirty="0">
                <a:solidFill>
                  <a:srgbClr val="001948"/>
                </a:solidFill>
                <a:cs typeface="Arial"/>
              </a:rPr>
              <a:t> </a:t>
            </a:r>
            <a:r>
              <a:rPr spc="-10" dirty="0">
                <a:solidFill>
                  <a:srgbClr val="001948"/>
                </a:solidFill>
                <a:cs typeface="Arial"/>
              </a:rPr>
              <a:t>at</a:t>
            </a:r>
            <a:r>
              <a:rPr spc="10" dirty="0">
                <a:solidFill>
                  <a:srgbClr val="001948"/>
                </a:solidFill>
                <a:cs typeface="Arial"/>
              </a:rPr>
              <a:t> </a:t>
            </a:r>
            <a:r>
              <a:rPr spc="-10" dirty="0">
                <a:solidFill>
                  <a:srgbClr val="001948"/>
                </a:solidFill>
                <a:cs typeface="Arial"/>
              </a:rPr>
              <a:t>the</a:t>
            </a:r>
            <a:r>
              <a:rPr dirty="0">
                <a:solidFill>
                  <a:srgbClr val="001948"/>
                </a:solidFill>
                <a:cs typeface="Arial"/>
              </a:rPr>
              <a:t>i</a:t>
            </a:r>
            <a:r>
              <a:rPr spc="-10" dirty="0">
                <a:solidFill>
                  <a:srgbClr val="001948"/>
                </a:solidFill>
                <a:cs typeface="Arial"/>
              </a:rPr>
              <a:t>r</a:t>
            </a:r>
            <a:r>
              <a:rPr spc="5" dirty="0">
                <a:solidFill>
                  <a:srgbClr val="001948"/>
                </a:solidFill>
                <a:cs typeface="Arial"/>
              </a:rPr>
              <a:t> </a:t>
            </a:r>
            <a:r>
              <a:rPr spc="-15" dirty="0">
                <a:solidFill>
                  <a:srgbClr val="001948"/>
                </a:solidFill>
                <a:cs typeface="Arial"/>
              </a:rPr>
              <a:t>Un</a:t>
            </a:r>
            <a:r>
              <a:rPr dirty="0">
                <a:solidFill>
                  <a:srgbClr val="001948"/>
                </a:solidFill>
                <a:cs typeface="Arial"/>
              </a:rPr>
              <a:t>i</a:t>
            </a:r>
            <a:r>
              <a:rPr spc="-5" dirty="0">
                <a:solidFill>
                  <a:srgbClr val="001948"/>
                </a:solidFill>
                <a:cs typeface="Arial"/>
              </a:rPr>
              <a:t>v</a:t>
            </a:r>
            <a:r>
              <a:rPr spc="-10" dirty="0">
                <a:solidFill>
                  <a:srgbClr val="001948"/>
                </a:solidFill>
                <a:cs typeface="Arial"/>
              </a:rPr>
              <a:t>e</a:t>
            </a:r>
            <a:r>
              <a:rPr spc="-15" dirty="0">
                <a:solidFill>
                  <a:srgbClr val="001948"/>
                </a:solidFill>
                <a:cs typeface="Arial"/>
              </a:rPr>
              <a:t>r</a:t>
            </a:r>
            <a:r>
              <a:rPr spc="-5" dirty="0">
                <a:solidFill>
                  <a:srgbClr val="001948"/>
                </a:solidFill>
                <a:cs typeface="Arial"/>
              </a:rPr>
              <a:t>s</a:t>
            </a:r>
            <a:r>
              <a:rPr dirty="0">
                <a:solidFill>
                  <a:srgbClr val="001948"/>
                </a:solidFill>
                <a:cs typeface="Arial"/>
              </a:rPr>
              <a:t>i</a:t>
            </a:r>
            <a:r>
              <a:rPr spc="-10" dirty="0">
                <a:solidFill>
                  <a:srgbClr val="001948"/>
                </a:solidFill>
                <a:cs typeface="Arial"/>
              </a:rPr>
              <a:t>ty</a:t>
            </a:r>
            <a:endParaRPr dirty="0">
              <a:cs typeface="Arial"/>
            </a:endParaRPr>
          </a:p>
          <a:p>
            <a:pPr marL="355600" indent="-342900">
              <a:spcBef>
                <a:spcPts val="459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300990" algn="l"/>
              </a:tabLst>
            </a:pPr>
            <a:r>
              <a:rPr sz="2400" spc="-5" dirty="0">
                <a:solidFill>
                  <a:srgbClr val="001948"/>
                </a:solidFill>
                <a:cs typeface="Arial"/>
              </a:rPr>
              <a:t>El</a:t>
            </a:r>
            <a:r>
              <a:rPr sz="2400" dirty="0">
                <a:solidFill>
                  <a:srgbClr val="001948"/>
                </a:solidFill>
                <a:cs typeface="Arial"/>
              </a:rPr>
              <a:t>igibil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i</a:t>
            </a:r>
            <a:r>
              <a:rPr sz="2400" spc="-10" dirty="0">
                <a:solidFill>
                  <a:srgbClr val="001948"/>
                </a:solidFill>
                <a:cs typeface="Arial"/>
              </a:rPr>
              <a:t>t</a:t>
            </a:r>
            <a:r>
              <a:rPr sz="2400" dirty="0">
                <a:solidFill>
                  <a:srgbClr val="001948"/>
                </a:solidFill>
                <a:cs typeface="Arial"/>
              </a:rPr>
              <a:t>y</a:t>
            </a:r>
            <a:endParaRPr sz="2400" dirty="0">
              <a:cs typeface="Arial"/>
            </a:endParaRPr>
          </a:p>
          <a:p>
            <a:pPr marL="701040" lvl="1" indent="-286385">
              <a:spcBef>
                <a:spcPts val="400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701675" algn="l"/>
              </a:tabLst>
            </a:pPr>
            <a:r>
              <a:rPr spc="-10" dirty="0">
                <a:solidFill>
                  <a:srgbClr val="001948"/>
                </a:solidFill>
                <a:cs typeface="Arial"/>
              </a:rPr>
              <a:t>At</a:t>
            </a:r>
            <a:r>
              <a:rPr spc="10" dirty="0">
                <a:solidFill>
                  <a:srgbClr val="001948"/>
                </a:solidFill>
                <a:cs typeface="Arial"/>
              </a:rPr>
              <a:t> </a:t>
            </a:r>
            <a:r>
              <a:rPr spc="-10" dirty="0">
                <a:solidFill>
                  <a:srgbClr val="001948"/>
                </a:solidFill>
                <a:cs typeface="Arial"/>
              </a:rPr>
              <a:t>a</a:t>
            </a:r>
            <a:r>
              <a:rPr spc="-15" dirty="0">
                <a:solidFill>
                  <a:srgbClr val="001948"/>
                </a:solidFill>
                <a:cs typeface="Arial"/>
              </a:rPr>
              <a:t>rm</a:t>
            </a:r>
            <a:r>
              <a:rPr spc="-10" dirty="0">
                <a:solidFill>
                  <a:srgbClr val="001948"/>
                </a:solidFill>
                <a:cs typeface="Arial"/>
              </a:rPr>
              <a:t>'s</a:t>
            </a:r>
            <a:r>
              <a:rPr spc="15" dirty="0">
                <a:solidFill>
                  <a:srgbClr val="001948"/>
                </a:solidFill>
                <a:cs typeface="Arial"/>
              </a:rPr>
              <a:t> </a:t>
            </a:r>
            <a:r>
              <a:rPr dirty="0">
                <a:solidFill>
                  <a:srgbClr val="001948"/>
                </a:solidFill>
                <a:cs typeface="Arial"/>
              </a:rPr>
              <a:t>l</a:t>
            </a:r>
            <a:r>
              <a:rPr spc="-10" dirty="0">
                <a:solidFill>
                  <a:srgbClr val="001948"/>
                </a:solidFill>
                <a:cs typeface="Arial"/>
              </a:rPr>
              <a:t>ength</a:t>
            </a:r>
            <a:r>
              <a:rPr dirty="0">
                <a:solidFill>
                  <a:srgbClr val="001948"/>
                </a:solidFill>
                <a:cs typeface="Arial"/>
              </a:rPr>
              <a:t> </a:t>
            </a:r>
            <a:r>
              <a:rPr spc="-10" dirty="0">
                <a:solidFill>
                  <a:srgbClr val="001948"/>
                </a:solidFill>
                <a:cs typeface="Arial"/>
              </a:rPr>
              <a:t>-</a:t>
            </a:r>
            <a:r>
              <a:rPr spc="5" dirty="0">
                <a:solidFill>
                  <a:srgbClr val="001948"/>
                </a:solidFill>
                <a:cs typeface="Arial"/>
              </a:rPr>
              <a:t> </a:t>
            </a:r>
            <a:r>
              <a:rPr spc="-10" dirty="0">
                <a:solidFill>
                  <a:srgbClr val="001948"/>
                </a:solidFill>
                <a:cs typeface="Arial"/>
              </a:rPr>
              <a:t>no</a:t>
            </a:r>
            <a:r>
              <a:rPr spc="10" dirty="0">
                <a:solidFill>
                  <a:srgbClr val="001948"/>
                </a:solidFill>
                <a:cs typeface="Arial"/>
              </a:rPr>
              <a:t> </a:t>
            </a:r>
            <a:r>
              <a:rPr spc="-5" dirty="0">
                <a:solidFill>
                  <a:srgbClr val="001948"/>
                </a:solidFill>
                <a:cs typeface="Arial"/>
              </a:rPr>
              <a:t>c</a:t>
            </a:r>
            <a:r>
              <a:rPr spc="-10" dirty="0">
                <a:solidFill>
                  <a:srgbClr val="001948"/>
                </a:solidFill>
                <a:cs typeface="Arial"/>
              </a:rPr>
              <a:t>o</a:t>
            </a:r>
            <a:r>
              <a:rPr dirty="0">
                <a:solidFill>
                  <a:srgbClr val="001948"/>
                </a:solidFill>
                <a:cs typeface="Arial"/>
              </a:rPr>
              <a:t>ll</a:t>
            </a:r>
            <a:r>
              <a:rPr spc="-10" dirty="0">
                <a:solidFill>
                  <a:srgbClr val="001948"/>
                </a:solidFill>
                <a:cs typeface="Arial"/>
              </a:rPr>
              <a:t>abo</a:t>
            </a:r>
            <a:r>
              <a:rPr spc="-15" dirty="0">
                <a:solidFill>
                  <a:srgbClr val="001948"/>
                </a:solidFill>
                <a:cs typeface="Arial"/>
              </a:rPr>
              <a:t>r</a:t>
            </a:r>
            <a:r>
              <a:rPr spc="-10" dirty="0">
                <a:solidFill>
                  <a:srgbClr val="001948"/>
                </a:solidFill>
                <a:cs typeface="Arial"/>
              </a:rPr>
              <a:t>ation</a:t>
            </a:r>
            <a:r>
              <a:rPr spc="-25" dirty="0">
                <a:solidFill>
                  <a:srgbClr val="001948"/>
                </a:solidFill>
                <a:cs typeface="Arial"/>
              </a:rPr>
              <a:t> </a:t>
            </a:r>
            <a:r>
              <a:rPr spc="-10" dirty="0">
                <a:solidFill>
                  <a:srgbClr val="001948"/>
                </a:solidFill>
                <a:cs typeface="Arial"/>
              </a:rPr>
              <a:t>in</a:t>
            </a:r>
            <a:r>
              <a:rPr spc="-5" dirty="0">
                <a:solidFill>
                  <a:srgbClr val="001948"/>
                </a:solidFill>
                <a:cs typeface="Arial"/>
              </a:rPr>
              <a:t> </a:t>
            </a:r>
            <a:r>
              <a:rPr spc="-10" dirty="0">
                <a:solidFill>
                  <a:srgbClr val="001948"/>
                </a:solidFill>
                <a:cs typeface="Arial"/>
              </a:rPr>
              <a:t>the</a:t>
            </a:r>
            <a:r>
              <a:rPr spc="10" dirty="0">
                <a:solidFill>
                  <a:srgbClr val="001948"/>
                </a:solidFill>
                <a:cs typeface="Arial"/>
              </a:rPr>
              <a:t> </a:t>
            </a:r>
            <a:r>
              <a:rPr spc="-10" dirty="0">
                <a:solidFill>
                  <a:srgbClr val="001948"/>
                </a:solidFill>
                <a:cs typeface="Arial"/>
              </a:rPr>
              <a:t>pa</a:t>
            </a:r>
            <a:r>
              <a:rPr spc="-5" dirty="0">
                <a:solidFill>
                  <a:srgbClr val="001948"/>
                </a:solidFill>
                <a:cs typeface="Arial"/>
              </a:rPr>
              <a:t>st </a:t>
            </a:r>
            <a:r>
              <a:rPr spc="-10" dirty="0">
                <a:solidFill>
                  <a:srgbClr val="001948"/>
                </a:solidFill>
                <a:cs typeface="Arial"/>
              </a:rPr>
              <a:t>5</a:t>
            </a:r>
            <a:r>
              <a:rPr spc="15" dirty="0">
                <a:solidFill>
                  <a:srgbClr val="001948"/>
                </a:solidFill>
                <a:cs typeface="Arial"/>
              </a:rPr>
              <a:t> </a:t>
            </a:r>
            <a:r>
              <a:rPr spc="-30" dirty="0">
                <a:solidFill>
                  <a:srgbClr val="001948"/>
                </a:solidFill>
                <a:cs typeface="Arial"/>
              </a:rPr>
              <a:t>y</a:t>
            </a:r>
            <a:r>
              <a:rPr spc="-10" dirty="0">
                <a:solidFill>
                  <a:srgbClr val="001948"/>
                </a:solidFill>
                <a:cs typeface="Arial"/>
              </a:rPr>
              <a:t>ea</a:t>
            </a:r>
            <a:r>
              <a:rPr spc="-15" dirty="0">
                <a:solidFill>
                  <a:srgbClr val="001948"/>
                </a:solidFill>
                <a:cs typeface="Arial"/>
              </a:rPr>
              <a:t>r</a:t>
            </a:r>
            <a:r>
              <a:rPr spc="-10" dirty="0">
                <a:solidFill>
                  <a:srgbClr val="001948"/>
                </a:solidFill>
                <a:cs typeface="Arial"/>
              </a:rPr>
              <a:t>s</a:t>
            </a:r>
            <a:endParaRPr dirty="0">
              <a:cs typeface="Arial"/>
            </a:endParaRPr>
          </a:p>
          <a:p>
            <a:pPr marL="701040" lvl="1" indent="-286385">
              <a:spcBef>
                <a:spcPts val="384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701675" algn="l"/>
              </a:tabLst>
            </a:pPr>
            <a:r>
              <a:rPr spc="-10" dirty="0">
                <a:solidFill>
                  <a:srgbClr val="001948"/>
                </a:solidFill>
                <a:cs typeface="Arial"/>
              </a:rPr>
              <a:t>Senior</a:t>
            </a:r>
            <a:r>
              <a:rPr spc="-5" dirty="0">
                <a:solidFill>
                  <a:srgbClr val="001948"/>
                </a:solidFill>
                <a:cs typeface="Arial"/>
              </a:rPr>
              <a:t> </a:t>
            </a:r>
            <a:r>
              <a:rPr spc="-10" dirty="0">
                <a:solidFill>
                  <a:srgbClr val="001948"/>
                </a:solidFill>
                <a:cs typeface="Arial"/>
              </a:rPr>
              <a:t>e</a:t>
            </a:r>
            <a:r>
              <a:rPr spc="-20" dirty="0">
                <a:solidFill>
                  <a:srgbClr val="001948"/>
                </a:solidFill>
                <a:cs typeface="Arial"/>
              </a:rPr>
              <a:t>x</a:t>
            </a:r>
            <a:r>
              <a:rPr spc="-10" dirty="0">
                <a:solidFill>
                  <a:srgbClr val="001948"/>
                </a:solidFill>
                <a:cs typeface="Arial"/>
              </a:rPr>
              <a:t>pe</a:t>
            </a:r>
            <a:r>
              <a:rPr spc="-15" dirty="0">
                <a:solidFill>
                  <a:srgbClr val="001948"/>
                </a:solidFill>
                <a:cs typeface="Arial"/>
              </a:rPr>
              <a:t>r</a:t>
            </a:r>
            <a:r>
              <a:rPr spc="-10" dirty="0">
                <a:solidFill>
                  <a:srgbClr val="001948"/>
                </a:solidFill>
                <a:cs typeface="Arial"/>
              </a:rPr>
              <a:t>ts</a:t>
            </a:r>
            <a:r>
              <a:rPr spc="25" dirty="0">
                <a:solidFill>
                  <a:srgbClr val="001948"/>
                </a:solidFill>
                <a:cs typeface="Arial"/>
              </a:rPr>
              <a:t> </a:t>
            </a:r>
            <a:r>
              <a:rPr spc="-10" dirty="0">
                <a:solidFill>
                  <a:srgbClr val="001948"/>
                </a:solidFill>
                <a:cs typeface="Arial"/>
              </a:rPr>
              <a:t>in</a:t>
            </a:r>
            <a:r>
              <a:rPr spc="-5" dirty="0">
                <a:solidFill>
                  <a:srgbClr val="001948"/>
                </a:solidFill>
                <a:cs typeface="Arial"/>
              </a:rPr>
              <a:t> </a:t>
            </a:r>
            <a:r>
              <a:rPr spc="-30" dirty="0">
                <a:solidFill>
                  <a:srgbClr val="001948"/>
                </a:solidFill>
                <a:cs typeface="Arial"/>
              </a:rPr>
              <a:t>y</a:t>
            </a:r>
            <a:r>
              <a:rPr spc="-10" dirty="0">
                <a:solidFill>
                  <a:srgbClr val="001948"/>
                </a:solidFill>
                <a:cs typeface="Arial"/>
              </a:rPr>
              <a:t>our</a:t>
            </a:r>
            <a:r>
              <a:rPr spc="25" dirty="0">
                <a:solidFill>
                  <a:srgbClr val="001948"/>
                </a:solidFill>
                <a:cs typeface="Arial"/>
              </a:rPr>
              <a:t> </a:t>
            </a:r>
            <a:r>
              <a:rPr spc="-5" dirty="0">
                <a:solidFill>
                  <a:srgbClr val="001948"/>
                </a:solidFill>
                <a:cs typeface="Arial"/>
              </a:rPr>
              <a:t>f</a:t>
            </a:r>
            <a:r>
              <a:rPr dirty="0">
                <a:solidFill>
                  <a:srgbClr val="001948"/>
                </a:solidFill>
                <a:cs typeface="Arial"/>
              </a:rPr>
              <a:t>i</a:t>
            </a:r>
            <a:r>
              <a:rPr spc="-10" dirty="0">
                <a:solidFill>
                  <a:srgbClr val="001948"/>
                </a:solidFill>
                <a:cs typeface="Arial"/>
              </a:rPr>
              <a:t>eld</a:t>
            </a:r>
            <a:r>
              <a:rPr spc="-5" dirty="0">
                <a:solidFill>
                  <a:srgbClr val="001948"/>
                </a:solidFill>
                <a:cs typeface="Arial"/>
              </a:rPr>
              <a:t> </a:t>
            </a:r>
            <a:r>
              <a:rPr spc="-15" dirty="0">
                <a:solidFill>
                  <a:srgbClr val="001948"/>
                </a:solidFill>
                <a:cs typeface="Arial"/>
              </a:rPr>
              <a:t>(</a:t>
            </a:r>
            <a:r>
              <a:rPr spc="-5" dirty="0">
                <a:solidFill>
                  <a:srgbClr val="001948"/>
                </a:solidFill>
                <a:cs typeface="Arial"/>
              </a:rPr>
              <a:t>c</a:t>
            </a:r>
            <a:r>
              <a:rPr spc="-10" dirty="0">
                <a:solidFill>
                  <a:srgbClr val="001948"/>
                </a:solidFill>
                <a:cs typeface="Arial"/>
              </a:rPr>
              <a:t>an</a:t>
            </a:r>
            <a:r>
              <a:rPr spc="10" dirty="0">
                <a:solidFill>
                  <a:srgbClr val="001948"/>
                </a:solidFill>
                <a:cs typeface="Arial"/>
              </a:rPr>
              <a:t> </a:t>
            </a:r>
            <a:r>
              <a:rPr spc="-10" dirty="0">
                <a:solidFill>
                  <a:srgbClr val="001948"/>
                </a:solidFill>
                <a:cs typeface="Arial"/>
              </a:rPr>
              <a:t>atte</a:t>
            </a:r>
            <a:r>
              <a:rPr spc="-5" dirty="0">
                <a:solidFill>
                  <a:srgbClr val="001948"/>
                </a:solidFill>
                <a:cs typeface="Arial"/>
              </a:rPr>
              <a:t>st</a:t>
            </a:r>
            <a:r>
              <a:rPr spc="10" dirty="0">
                <a:solidFill>
                  <a:srgbClr val="001948"/>
                </a:solidFill>
                <a:cs typeface="Arial"/>
              </a:rPr>
              <a:t> </a:t>
            </a:r>
            <a:r>
              <a:rPr spc="-10" dirty="0">
                <a:solidFill>
                  <a:srgbClr val="001948"/>
                </a:solidFill>
                <a:cs typeface="Arial"/>
              </a:rPr>
              <a:t>to</a:t>
            </a:r>
            <a:r>
              <a:rPr spc="10" dirty="0">
                <a:solidFill>
                  <a:srgbClr val="001948"/>
                </a:solidFill>
                <a:cs typeface="Arial"/>
              </a:rPr>
              <a:t> </a:t>
            </a:r>
            <a:r>
              <a:rPr spc="-30" dirty="0">
                <a:solidFill>
                  <a:srgbClr val="001948"/>
                </a:solidFill>
                <a:cs typeface="Arial"/>
              </a:rPr>
              <a:t>y</a:t>
            </a:r>
            <a:r>
              <a:rPr spc="-10" dirty="0">
                <a:solidFill>
                  <a:srgbClr val="001948"/>
                </a:solidFill>
                <a:cs typeface="Arial"/>
              </a:rPr>
              <a:t>our</a:t>
            </a:r>
            <a:r>
              <a:rPr spc="30" dirty="0">
                <a:solidFill>
                  <a:srgbClr val="001948"/>
                </a:solidFill>
                <a:cs typeface="Arial"/>
              </a:rPr>
              <a:t> </a:t>
            </a:r>
            <a:r>
              <a:rPr spc="-10" dirty="0">
                <a:solidFill>
                  <a:srgbClr val="001948"/>
                </a:solidFill>
                <a:cs typeface="Arial"/>
              </a:rPr>
              <a:t>a</a:t>
            </a:r>
            <a:r>
              <a:rPr spc="-5" dirty="0">
                <a:solidFill>
                  <a:srgbClr val="001948"/>
                </a:solidFill>
                <a:cs typeface="Arial"/>
              </a:rPr>
              <a:t>cc</a:t>
            </a:r>
            <a:r>
              <a:rPr spc="-15" dirty="0">
                <a:solidFill>
                  <a:srgbClr val="001948"/>
                </a:solidFill>
                <a:cs typeface="Arial"/>
              </a:rPr>
              <a:t>omp</a:t>
            </a:r>
            <a:r>
              <a:rPr dirty="0">
                <a:solidFill>
                  <a:srgbClr val="001948"/>
                </a:solidFill>
                <a:cs typeface="Arial"/>
              </a:rPr>
              <a:t>l</a:t>
            </a:r>
            <a:r>
              <a:rPr spc="-5" dirty="0">
                <a:solidFill>
                  <a:srgbClr val="001948"/>
                </a:solidFill>
                <a:cs typeface="Arial"/>
              </a:rPr>
              <a:t>is</a:t>
            </a:r>
            <a:r>
              <a:rPr spc="-10" dirty="0">
                <a:solidFill>
                  <a:srgbClr val="001948"/>
                </a:solidFill>
                <a:cs typeface="Arial"/>
              </a:rPr>
              <a:t>hments and</a:t>
            </a:r>
            <a:r>
              <a:rPr dirty="0">
                <a:solidFill>
                  <a:srgbClr val="001948"/>
                </a:solidFill>
                <a:cs typeface="Arial"/>
              </a:rPr>
              <a:t> </a:t>
            </a:r>
            <a:r>
              <a:rPr spc="-15" dirty="0">
                <a:solidFill>
                  <a:srgbClr val="001948"/>
                </a:solidFill>
                <a:cs typeface="Arial"/>
              </a:rPr>
              <a:t>r</a:t>
            </a:r>
            <a:r>
              <a:rPr spc="-10" dirty="0">
                <a:solidFill>
                  <a:srgbClr val="001948"/>
                </a:solidFill>
                <a:cs typeface="Arial"/>
              </a:rPr>
              <a:t>eputat</a:t>
            </a:r>
            <a:r>
              <a:rPr dirty="0">
                <a:solidFill>
                  <a:srgbClr val="001948"/>
                </a:solidFill>
                <a:cs typeface="Arial"/>
              </a:rPr>
              <a:t>i</a:t>
            </a:r>
            <a:r>
              <a:rPr spc="-10" dirty="0">
                <a:solidFill>
                  <a:srgbClr val="001948"/>
                </a:solidFill>
                <a:cs typeface="Arial"/>
              </a:rPr>
              <a:t>on)</a:t>
            </a:r>
            <a:endParaRPr dirty="0">
              <a:cs typeface="Arial"/>
            </a:endParaRPr>
          </a:p>
          <a:p>
            <a:pPr marL="701040" lvl="1" indent="-286385">
              <a:spcBef>
                <a:spcPts val="380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701675" algn="l"/>
              </a:tabLst>
            </a:pPr>
            <a:r>
              <a:rPr b="1" spc="-10" dirty="0">
                <a:solidFill>
                  <a:srgbClr val="001948"/>
                </a:solidFill>
                <a:cs typeface="Arial"/>
              </a:rPr>
              <a:t>At</a:t>
            </a:r>
            <a:r>
              <a:rPr b="1" spc="10" dirty="0">
                <a:solidFill>
                  <a:srgbClr val="001948"/>
                </a:solidFill>
                <a:cs typeface="Arial"/>
              </a:rPr>
              <a:t> </a:t>
            </a:r>
            <a:r>
              <a:rPr b="1" spc="-10" dirty="0">
                <a:solidFill>
                  <a:srgbClr val="001948"/>
                </a:solidFill>
                <a:cs typeface="Arial"/>
              </a:rPr>
              <a:t>or</a:t>
            </a:r>
            <a:r>
              <a:rPr b="1" spc="5" dirty="0">
                <a:solidFill>
                  <a:srgbClr val="001948"/>
                </a:solidFill>
                <a:cs typeface="Arial"/>
              </a:rPr>
              <a:t> </a:t>
            </a:r>
            <a:r>
              <a:rPr b="1" spc="-10" dirty="0">
                <a:solidFill>
                  <a:srgbClr val="001948"/>
                </a:solidFill>
                <a:cs typeface="Arial"/>
              </a:rPr>
              <a:t>abo</a:t>
            </a:r>
            <a:r>
              <a:rPr b="1" spc="-5" dirty="0">
                <a:solidFill>
                  <a:srgbClr val="001948"/>
                </a:solidFill>
                <a:cs typeface="Arial"/>
              </a:rPr>
              <a:t>v</a:t>
            </a:r>
            <a:r>
              <a:rPr b="1" spc="-10" dirty="0">
                <a:solidFill>
                  <a:srgbClr val="001948"/>
                </a:solidFill>
                <a:cs typeface="Arial"/>
              </a:rPr>
              <a:t>e</a:t>
            </a:r>
            <a:r>
              <a:rPr b="1" spc="-5" dirty="0">
                <a:solidFill>
                  <a:srgbClr val="001948"/>
                </a:solidFill>
                <a:cs typeface="Arial"/>
              </a:rPr>
              <a:t> </a:t>
            </a:r>
            <a:r>
              <a:rPr b="1" spc="-10" dirty="0">
                <a:solidFill>
                  <a:srgbClr val="001948"/>
                </a:solidFill>
                <a:cs typeface="Arial"/>
              </a:rPr>
              <a:t>the</a:t>
            </a:r>
            <a:r>
              <a:rPr b="1" spc="10" dirty="0">
                <a:solidFill>
                  <a:srgbClr val="001948"/>
                </a:solidFill>
                <a:cs typeface="Arial"/>
              </a:rPr>
              <a:t> </a:t>
            </a:r>
            <a:r>
              <a:rPr b="1" spc="-15" dirty="0">
                <a:solidFill>
                  <a:srgbClr val="001948"/>
                </a:solidFill>
                <a:cs typeface="Arial"/>
              </a:rPr>
              <a:t>r</a:t>
            </a:r>
            <a:r>
              <a:rPr b="1" spc="-10" dirty="0">
                <a:solidFill>
                  <a:srgbClr val="001948"/>
                </a:solidFill>
                <a:cs typeface="Arial"/>
              </a:rPr>
              <a:t>ank</a:t>
            </a:r>
            <a:r>
              <a:rPr b="1" spc="15" dirty="0">
                <a:solidFill>
                  <a:srgbClr val="001948"/>
                </a:solidFill>
                <a:cs typeface="Arial"/>
              </a:rPr>
              <a:t> </a:t>
            </a:r>
            <a:r>
              <a:rPr b="1" spc="-30" dirty="0">
                <a:solidFill>
                  <a:srgbClr val="001948"/>
                </a:solidFill>
                <a:cs typeface="Arial"/>
              </a:rPr>
              <a:t>y</a:t>
            </a:r>
            <a:r>
              <a:rPr b="1" spc="-10" dirty="0">
                <a:solidFill>
                  <a:srgbClr val="001948"/>
                </a:solidFill>
                <a:cs typeface="Arial"/>
              </a:rPr>
              <a:t>ou</a:t>
            </a:r>
            <a:r>
              <a:rPr b="1" spc="20" dirty="0">
                <a:solidFill>
                  <a:srgbClr val="001948"/>
                </a:solidFill>
                <a:cs typeface="Arial"/>
              </a:rPr>
              <a:t> </a:t>
            </a:r>
            <a:r>
              <a:rPr b="1" spc="-10" dirty="0">
                <a:solidFill>
                  <a:srgbClr val="001948"/>
                </a:solidFill>
                <a:cs typeface="Arial"/>
              </a:rPr>
              <a:t>a</a:t>
            </a:r>
            <a:r>
              <a:rPr b="1" spc="-5" dirty="0">
                <a:solidFill>
                  <a:srgbClr val="001948"/>
                </a:solidFill>
                <a:cs typeface="Arial"/>
              </a:rPr>
              <a:t>s</a:t>
            </a:r>
            <a:r>
              <a:rPr b="1" spc="-10" dirty="0">
                <a:solidFill>
                  <a:srgbClr val="001948"/>
                </a:solidFill>
                <a:cs typeface="Arial"/>
              </a:rPr>
              <a:t>p</a:t>
            </a:r>
            <a:r>
              <a:rPr b="1" dirty="0">
                <a:solidFill>
                  <a:srgbClr val="001948"/>
                </a:solidFill>
                <a:cs typeface="Arial"/>
              </a:rPr>
              <a:t>i</a:t>
            </a:r>
            <a:r>
              <a:rPr b="1" spc="-15" dirty="0">
                <a:solidFill>
                  <a:srgbClr val="001948"/>
                </a:solidFill>
                <a:cs typeface="Arial"/>
              </a:rPr>
              <a:t>r</a:t>
            </a:r>
            <a:r>
              <a:rPr b="1" spc="-10" dirty="0">
                <a:solidFill>
                  <a:srgbClr val="001948"/>
                </a:solidFill>
                <a:cs typeface="Arial"/>
              </a:rPr>
              <a:t>e</a:t>
            </a:r>
            <a:r>
              <a:rPr b="1" spc="5" dirty="0">
                <a:solidFill>
                  <a:srgbClr val="001948"/>
                </a:solidFill>
                <a:cs typeface="Arial"/>
              </a:rPr>
              <a:t> </a:t>
            </a:r>
            <a:r>
              <a:rPr b="1" spc="-10" dirty="0">
                <a:solidFill>
                  <a:srgbClr val="001948"/>
                </a:solidFill>
                <a:cs typeface="Arial"/>
              </a:rPr>
              <a:t>to</a:t>
            </a:r>
            <a:endParaRPr b="1" dirty="0">
              <a:cs typeface="Arial"/>
            </a:endParaRPr>
          </a:p>
          <a:p>
            <a:pPr marL="701040" marR="250190" lvl="1" indent="-286385">
              <a:spcBef>
                <a:spcPts val="384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701675" algn="l"/>
              </a:tabLst>
            </a:pPr>
            <a:r>
              <a:rPr spc="-5" dirty="0">
                <a:solidFill>
                  <a:schemeClr val="accent6"/>
                </a:solidFill>
                <a:cs typeface="Arial"/>
              </a:rPr>
              <a:t>If</a:t>
            </a:r>
            <a:r>
              <a:rPr spc="10" dirty="0">
                <a:solidFill>
                  <a:schemeClr val="accent6"/>
                </a:solidFill>
                <a:cs typeface="Arial"/>
              </a:rPr>
              <a:t> </a:t>
            </a:r>
            <a:r>
              <a:rPr spc="-10" dirty="0">
                <a:solidFill>
                  <a:schemeClr val="accent6"/>
                </a:solidFill>
                <a:cs typeface="Arial"/>
              </a:rPr>
              <a:t>go</a:t>
            </a:r>
            <a:r>
              <a:rPr dirty="0">
                <a:solidFill>
                  <a:schemeClr val="accent6"/>
                </a:solidFill>
                <a:cs typeface="Arial"/>
              </a:rPr>
              <a:t>i</a:t>
            </a:r>
            <a:r>
              <a:rPr spc="-10" dirty="0">
                <a:solidFill>
                  <a:schemeClr val="accent6"/>
                </a:solidFill>
                <a:cs typeface="Arial"/>
              </a:rPr>
              <a:t>ng</a:t>
            </a:r>
            <a:r>
              <a:rPr spc="-5" dirty="0">
                <a:solidFill>
                  <a:schemeClr val="accent6"/>
                </a:solidFill>
                <a:cs typeface="Arial"/>
              </a:rPr>
              <a:t> </a:t>
            </a:r>
            <a:r>
              <a:rPr spc="-10" dirty="0">
                <a:solidFill>
                  <a:schemeClr val="accent6"/>
                </a:solidFill>
                <a:cs typeface="Arial"/>
              </a:rPr>
              <a:t>fo</a:t>
            </a:r>
            <a:r>
              <a:rPr spc="-15" dirty="0">
                <a:solidFill>
                  <a:schemeClr val="accent6"/>
                </a:solidFill>
                <a:cs typeface="Arial"/>
              </a:rPr>
              <a:t>r</a:t>
            </a:r>
            <a:r>
              <a:rPr spc="-30" dirty="0">
                <a:solidFill>
                  <a:schemeClr val="accent6"/>
                </a:solidFill>
                <a:cs typeface="Arial"/>
              </a:rPr>
              <a:t>w</a:t>
            </a:r>
            <a:r>
              <a:rPr spc="-10" dirty="0">
                <a:solidFill>
                  <a:schemeClr val="accent6"/>
                </a:solidFill>
                <a:cs typeface="Arial"/>
              </a:rPr>
              <a:t>a</a:t>
            </a:r>
            <a:r>
              <a:rPr spc="-15" dirty="0">
                <a:solidFill>
                  <a:schemeClr val="accent6"/>
                </a:solidFill>
                <a:cs typeface="Arial"/>
              </a:rPr>
              <a:t>r</a:t>
            </a:r>
            <a:r>
              <a:rPr spc="-10" dirty="0">
                <a:solidFill>
                  <a:schemeClr val="accent6"/>
                </a:solidFill>
                <a:cs typeface="Arial"/>
              </a:rPr>
              <a:t>d</a:t>
            </a:r>
            <a:r>
              <a:rPr spc="35" dirty="0">
                <a:solidFill>
                  <a:schemeClr val="accent6"/>
                </a:solidFill>
                <a:cs typeface="Arial"/>
              </a:rPr>
              <a:t> </a:t>
            </a:r>
            <a:r>
              <a:rPr spc="-10" dirty="0">
                <a:solidFill>
                  <a:schemeClr val="accent6"/>
                </a:solidFill>
                <a:cs typeface="Arial"/>
              </a:rPr>
              <a:t>to</a:t>
            </a:r>
            <a:r>
              <a:rPr spc="10" dirty="0">
                <a:solidFill>
                  <a:schemeClr val="accent6"/>
                </a:solidFill>
                <a:cs typeface="Arial"/>
              </a:rPr>
              <a:t> </a:t>
            </a:r>
            <a:r>
              <a:rPr spc="-15" dirty="0">
                <a:solidFill>
                  <a:schemeClr val="accent6"/>
                </a:solidFill>
                <a:cs typeface="Arial"/>
              </a:rPr>
              <a:t>F</a:t>
            </a:r>
            <a:r>
              <a:rPr spc="-10" dirty="0">
                <a:solidFill>
                  <a:schemeClr val="accent6"/>
                </a:solidFill>
                <a:cs typeface="Arial"/>
              </a:rPr>
              <a:t>u</a:t>
            </a:r>
            <a:r>
              <a:rPr dirty="0">
                <a:solidFill>
                  <a:schemeClr val="accent6"/>
                </a:solidFill>
                <a:cs typeface="Arial"/>
              </a:rPr>
              <a:t>l</a:t>
            </a:r>
            <a:r>
              <a:rPr spc="-5" dirty="0">
                <a:solidFill>
                  <a:schemeClr val="accent6"/>
                </a:solidFill>
                <a:cs typeface="Arial"/>
              </a:rPr>
              <a:t>l</a:t>
            </a:r>
            <a:r>
              <a:rPr spc="-10" dirty="0">
                <a:solidFill>
                  <a:schemeClr val="accent6"/>
                </a:solidFill>
                <a:cs typeface="Arial"/>
              </a:rPr>
              <a:t> </a:t>
            </a:r>
            <a:r>
              <a:rPr spc="-15" dirty="0">
                <a:solidFill>
                  <a:schemeClr val="accent6"/>
                </a:solidFill>
                <a:cs typeface="Arial"/>
              </a:rPr>
              <a:t>Pr</a:t>
            </a:r>
            <a:r>
              <a:rPr spc="-10" dirty="0">
                <a:solidFill>
                  <a:schemeClr val="accent6"/>
                </a:solidFill>
                <a:cs typeface="Arial"/>
              </a:rPr>
              <a:t>ofe</a:t>
            </a:r>
            <a:r>
              <a:rPr spc="-5" dirty="0">
                <a:solidFill>
                  <a:schemeClr val="accent6"/>
                </a:solidFill>
                <a:cs typeface="Arial"/>
              </a:rPr>
              <a:t>ss</a:t>
            </a:r>
            <a:r>
              <a:rPr spc="-10" dirty="0">
                <a:solidFill>
                  <a:schemeClr val="accent6"/>
                </a:solidFill>
                <a:cs typeface="Arial"/>
              </a:rPr>
              <a:t>or</a:t>
            </a:r>
            <a:r>
              <a:rPr spc="15" dirty="0">
                <a:solidFill>
                  <a:schemeClr val="accent6"/>
                </a:solidFill>
                <a:cs typeface="Arial"/>
              </a:rPr>
              <a:t> </a:t>
            </a:r>
            <a:r>
              <a:rPr spc="-5" dirty="0">
                <a:solidFill>
                  <a:schemeClr val="accent6"/>
                </a:solidFill>
                <a:cs typeface="Arial"/>
              </a:rPr>
              <a:t>it </a:t>
            </a:r>
            <a:r>
              <a:rPr dirty="0">
                <a:solidFill>
                  <a:schemeClr val="accent6"/>
                </a:solidFill>
                <a:cs typeface="Arial"/>
              </a:rPr>
              <a:t>i</a:t>
            </a:r>
            <a:r>
              <a:rPr spc="-10" dirty="0">
                <a:solidFill>
                  <a:schemeClr val="accent6"/>
                </a:solidFill>
                <a:cs typeface="Arial"/>
              </a:rPr>
              <a:t>s e</a:t>
            </a:r>
            <a:r>
              <a:rPr spc="-20" dirty="0">
                <a:solidFill>
                  <a:schemeClr val="accent6"/>
                </a:solidFill>
                <a:cs typeface="Arial"/>
              </a:rPr>
              <a:t>x</a:t>
            </a:r>
            <a:r>
              <a:rPr spc="-10" dirty="0">
                <a:solidFill>
                  <a:schemeClr val="accent6"/>
                </a:solidFill>
                <a:cs typeface="Arial"/>
              </a:rPr>
              <a:t>pe</a:t>
            </a:r>
            <a:r>
              <a:rPr spc="-5" dirty="0">
                <a:solidFill>
                  <a:schemeClr val="accent6"/>
                </a:solidFill>
                <a:cs typeface="Arial"/>
              </a:rPr>
              <a:t>c</a:t>
            </a:r>
            <a:r>
              <a:rPr spc="-10" dirty="0">
                <a:solidFill>
                  <a:schemeClr val="accent6"/>
                </a:solidFill>
                <a:cs typeface="Arial"/>
              </a:rPr>
              <a:t>ted</a:t>
            </a:r>
            <a:r>
              <a:rPr spc="10" dirty="0">
                <a:solidFill>
                  <a:schemeClr val="accent6"/>
                </a:solidFill>
                <a:cs typeface="Arial"/>
              </a:rPr>
              <a:t> </a:t>
            </a:r>
            <a:r>
              <a:rPr spc="-10" dirty="0">
                <a:solidFill>
                  <a:schemeClr val="accent6"/>
                </a:solidFill>
                <a:cs typeface="Arial"/>
              </a:rPr>
              <a:t>that</a:t>
            </a:r>
            <a:r>
              <a:rPr spc="20" dirty="0">
                <a:solidFill>
                  <a:schemeClr val="accent6"/>
                </a:solidFill>
                <a:cs typeface="Arial"/>
              </a:rPr>
              <a:t> </a:t>
            </a:r>
            <a:r>
              <a:rPr spc="-30" dirty="0">
                <a:solidFill>
                  <a:schemeClr val="accent6"/>
                </a:solidFill>
                <a:cs typeface="Arial"/>
              </a:rPr>
              <a:t>y</a:t>
            </a:r>
            <a:r>
              <a:rPr spc="-10" dirty="0">
                <a:solidFill>
                  <a:schemeClr val="accent6"/>
                </a:solidFill>
                <a:cs typeface="Arial"/>
              </a:rPr>
              <a:t>our</a:t>
            </a:r>
            <a:r>
              <a:rPr spc="30" dirty="0">
                <a:solidFill>
                  <a:schemeClr val="accent6"/>
                </a:solidFill>
                <a:cs typeface="Arial"/>
              </a:rPr>
              <a:t> </a:t>
            </a:r>
            <a:r>
              <a:rPr spc="-10" dirty="0">
                <a:solidFill>
                  <a:schemeClr val="accent6"/>
                </a:solidFill>
                <a:cs typeface="Arial"/>
              </a:rPr>
              <a:t>e</a:t>
            </a:r>
            <a:r>
              <a:rPr spc="-20" dirty="0">
                <a:solidFill>
                  <a:schemeClr val="accent6"/>
                </a:solidFill>
                <a:cs typeface="Arial"/>
              </a:rPr>
              <a:t>x</a:t>
            </a:r>
            <a:r>
              <a:rPr spc="-10" dirty="0">
                <a:solidFill>
                  <a:schemeClr val="accent6"/>
                </a:solidFill>
                <a:cs typeface="Arial"/>
              </a:rPr>
              <a:t>te</a:t>
            </a:r>
            <a:r>
              <a:rPr spc="-15" dirty="0">
                <a:solidFill>
                  <a:schemeClr val="accent6"/>
                </a:solidFill>
                <a:cs typeface="Arial"/>
              </a:rPr>
              <a:t>r</a:t>
            </a:r>
            <a:r>
              <a:rPr spc="-10" dirty="0">
                <a:solidFill>
                  <a:schemeClr val="accent6"/>
                </a:solidFill>
                <a:cs typeface="Arial"/>
              </a:rPr>
              <a:t>nal</a:t>
            </a:r>
            <a:r>
              <a:rPr spc="15" dirty="0">
                <a:solidFill>
                  <a:schemeClr val="accent6"/>
                </a:solidFill>
                <a:cs typeface="Arial"/>
              </a:rPr>
              <a:t> </a:t>
            </a:r>
            <a:r>
              <a:rPr spc="-15" dirty="0">
                <a:solidFill>
                  <a:schemeClr val="accent6"/>
                </a:solidFill>
                <a:cs typeface="Arial"/>
              </a:rPr>
              <a:t>r</a:t>
            </a:r>
            <a:r>
              <a:rPr spc="-10" dirty="0">
                <a:solidFill>
                  <a:schemeClr val="accent6"/>
                </a:solidFill>
                <a:cs typeface="Arial"/>
              </a:rPr>
              <a:t>efe</a:t>
            </a:r>
            <a:r>
              <a:rPr spc="-15" dirty="0">
                <a:solidFill>
                  <a:schemeClr val="accent6"/>
                </a:solidFill>
                <a:cs typeface="Arial"/>
              </a:rPr>
              <a:t>r</a:t>
            </a:r>
            <a:r>
              <a:rPr spc="-10" dirty="0">
                <a:solidFill>
                  <a:schemeClr val="accent6"/>
                </a:solidFill>
                <a:cs typeface="Arial"/>
              </a:rPr>
              <a:t>ees</a:t>
            </a:r>
            <a:r>
              <a:rPr spc="25" dirty="0">
                <a:solidFill>
                  <a:schemeClr val="accent6"/>
                </a:solidFill>
                <a:cs typeface="Arial"/>
              </a:rPr>
              <a:t> </a:t>
            </a:r>
            <a:r>
              <a:rPr spc="-10" dirty="0">
                <a:solidFill>
                  <a:schemeClr val="accent6"/>
                </a:solidFill>
                <a:cs typeface="Arial"/>
              </a:rPr>
              <a:t>be</a:t>
            </a:r>
            <a:r>
              <a:rPr spc="-5" dirty="0">
                <a:solidFill>
                  <a:schemeClr val="accent6"/>
                </a:solidFill>
                <a:cs typeface="Arial"/>
              </a:rPr>
              <a:t> </a:t>
            </a:r>
            <a:r>
              <a:rPr dirty="0">
                <a:solidFill>
                  <a:schemeClr val="accent6"/>
                </a:solidFill>
                <a:cs typeface="Arial"/>
              </a:rPr>
              <a:t>i</a:t>
            </a:r>
            <a:r>
              <a:rPr spc="-10" dirty="0">
                <a:solidFill>
                  <a:schemeClr val="accent6"/>
                </a:solidFill>
                <a:cs typeface="Arial"/>
              </a:rPr>
              <a:t>nte</a:t>
            </a:r>
            <a:r>
              <a:rPr spc="-15" dirty="0">
                <a:solidFill>
                  <a:schemeClr val="accent6"/>
                </a:solidFill>
                <a:cs typeface="Arial"/>
              </a:rPr>
              <a:t>r</a:t>
            </a:r>
            <a:r>
              <a:rPr spc="-10" dirty="0">
                <a:solidFill>
                  <a:schemeClr val="accent6"/>
                </a:solidFill>
                <a:cs typeface="Arial"/>
              </a:rPr>
              <a:t>national</a:t>
            </a:r>
            <a:endParaRPr dirty="0">
              <a:solidFill>
                <a:schemeClr val="accent6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472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568" y="1068752"/>
            <a:ext cx="8527425" cy="553998"/>
          </a:xfrm>
        </p:spPr>
        <p:txBody>
          <a:bodyPr/>
          <a:lstStyle/>
          <a:p>
            <a:r>
              <a:rPr lang="en-US" dirty="0" smtClean="0"/>
              <a:t>External Referees</a:t>
            </a: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409339" y="2388507"/>
            <a:ext cx="11302475" cy="2597634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marL="54864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Referees should NOT be former supervisors or mentors even if you haven’t published with them in the past five years</a:t>
            </a:r>
          </a:p>
          <a:p>
            <a:pPr marL="548640" indent="-4572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Suggestions </a:t>
            </a: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for f</a:t>
            </a:r>
            <a:r>
              <a:rPr sz="2400" spc="-5" dirty="0">
                <a:solidFill>
                  <a:srgbClr val="000000"/>
                </a:solidFill>
                <a:cs typeface="Arial" panose="020B0604020202020204" pitchFamily="34" charset="0"/>
              </a:rPr>
              <a:t>i</a:t>
            </a:r>
            <a:r>
              <a:rPr sz="2400" dirty="0">
                <a:solidFill>
                  <a:srgbClr val="000000"/>
                </a:solidFill>
                <a:cs typeface="Arial" panose="020B0604020202020204" pitchFamily="34" charset="0"/>
              </a:rPr>
              <a:t>nd</a:t>
            </a:r>
            <a:r>
              <a:rPr sz="2400" spc="-5" dirty="0">
                <a:solidFill>
                  <a:srgbClr val="000000"/>
                </a:solidFill>
                <a:cs typeface="Arial" panose="020B0604020202020204" pitchFamily="34" charset="0"/>
              </a:rPr>
              <a:t>i</a:t>
            </a:r>
            <a:r>
              <a:rPr sz="2400" dirty="0">
                <a:solidFill>
                  <a:srgbClr val="000000"/>
                </a:solidFill>
                <a:cs typeface="Arial" panose="020B0604020202020204" pitchFamily="34" charset="0"/>
              </a:rPr>
              <a:t>ng</a:t>
            </a:r>
            <a:r>
              <a:rPr sz="2400" spc="-5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000000"/>
                </a:solidFill>
                <a:cs typeface="Arial" panose="020B0604020202020204" pitchFamily="34" charset="0"/>
              </a:rPr>
              <a:t>el</a:t>
            </a:r>
            <a:r>
              <a:rPr sz="2400" spc="-5" dirty="0">
                <a:solidFill>
                  <a:srgbClr val="000000"/>
                </a:solidFill>
                <a:cs typeface="Arial" panose="020B0604020202020204" pitchFamily="34" charset="0"/>
              </a:rPr>
              <a:t>i</a:t>
            </a:r>
            <a:r>
              <a:rPr sz="2400" dirty="0">
                <a:solidFill>
                  <a:srgbClr val="000000"/>
                </a:solidFill>
                <a:cs typeface="Arial" panose="020B0604020202020204" pitchFamily="34" charset="0"/>
              </a:rPr>
              <a:t>g</a:t>
            </a:r>
            <a:r>
              <a:rPr sz="2400" spc="-5" dirty="0">
                <a:solidFill>
                  <a:srgbClr val="000000"/>
                </a:solidFill>
                <a:cs typeface="Arial" panose="020B0604020202020204" pitchFamily="34" charset="0"/>
              </a:rPr>
              <a:t>i</a:t>
            </a:r>
            <a:r>
              <a:rPr sz="2400" dirty="0">
                <a:solidFill>
                  <a:srgbClr val="000000"/>
                </a:solidFill>
                <a:cs typeface="Arial" panose="020B0604020202020204" pitchFamily="34" charset="0"/>
              </a:rPr>
              <a:t>ble</a:t>
            </a:r>
            <a:r>
              <a:rPr sz="2400" spc="-5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000000"/>
                </a:solidFill>
                <a:cs typeface="Arial" panose="020B0604020202020204" pitchFamily="34" charset="0"/>
              </a:rPr>
              <a:t>re</a:t>
            </a:r>
            <a:r>
              <a:rPr sz="2400" spc="-10" dirty="0">
                <a:solidFill>
                  <a:srgbClr val="000000"/>
                </a:solidFill>
                <a:cs typeface="Arial" panose="020B0604020202020204" pitchFamily="34" charset="0"/>
              </a:rPr>
              <a:t>f</a:t>
            </a:r>
            <a:r>
              <a:rPr sz="2400" dirty="0">
                <a:solidFill>
                  <a:srgbClr val="000000"/>
                </a:solidFill>
                <a:cs typeface="Arial" panose="020B0604020202020204" pitchFamily="34" charset="0"/>
              </a:rPr>
              <a:t>eree</a:t>
            </a:r>
            <a:r>
              <a:rPr sz="2400" spc="5" dirty="0">
                <a:solidFill>
                  <a:srgbClr val="000000"/>
                </a:solidFill>
                <a:cs typeface="Arial" panose="020B0604020202020204" pitchFamily="34" charset="0"/>
              </a:rPr>
              <a:t>s</a:t>
            </a:r>
            <a:endParaRPr 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005840" lvl="1" indent="-457200">
              <a:buFont typeface="Wingdings" panose="05000000000000000000" pitchFamily="2" charset="2"/>
              <a:buChar char="§"/>
            </a:pPr>
            <a:r>
              <a:rPr lang="en-US" sz="2000" spc="5" dirty="0">
                <a:solidFill>
                  <a:srgbClr val="000000"/>
                </a:solidFill>
                <a:cs typeface="Arial" panose="020B0604020202020204" pitchFamily="34" charset="0"/>
              </a:rPr>
              <a:t>Speak with DDD and local experts in your field </a:t>
            </a:r>
          </a:p>
          <a:p>
            <a:pPr marL="1005840" lvl="1" indent="-457200">
              <a:buFont typeface="Wingdings" panose="05000000000000000000" pitchFamily="2" charset="2"/>
              <a:buChar char="§"/>
            </a:pPr>
            <a:r>
              <a:rPr lang="en-US" sz="2000" spc="5" dirty="0">
                <a:solidFill>
                  <a:srgbClr val="000000"/>
                </a:solidFill>
                <a:cs typeface="Arial" panose="020B0604020202020204" pitchFamily="34" charset="0"/>
              </a:rPr>
              <a:t>C</a:t>
            </a:r>
            <a:r>
              <a:rPr sz="2000" dirty="0">
                <a:solidFill>
                  <a:srgbClr val="000000"/>
                </a:solidFill>
                <a:cs typeface="Arial" panose="020B0604020202020204" pitchFamily="34" charset="0"/>
              </a:rPr>
              <a:t>ondu</a:t>
            </a:r>
            <a:r>
              <a:rPr sz="2000" spc="5" dirty="0">
                <a:solidFill>
                  <a:srgbClr val="000000"/>
                </a:solidFill>
                <a:cs typeface="Arial" panose="020B0604020202020204" pitchFamily="34" charset="0"/>
              </a:rPr>
              <a:t>c</a:t>
            </a:r>
            <a:r>
              <a:rPr sz="2000" dirty="0">
                <a:solidFill>
                  <a:srgbClr val="000000"/>
                </a:solidFill>
                <a:cs typeface="Arial" panose="020B0604020202020204" pitchFamily="34" charset="0"/>
              </a:rPr>
              <a:t>t</a:t>
            </a:r>
            <a:r>
              <a:rPr sz="2000" spc="-5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sz="2000" i="1" spc="-5" dirty="0">
                <a:solidFill>
                  <a:srgbClr val="000000"/>
                </a:solidFill>
                <a:cs typeface="Arial" panose="020B0604020202020204" pitchFamily="34" charset="0"/>
              </a:rPr>
              <a:t>P</a:t>
            </a:r>
            <a:r>
              <a:rPr sz="2000" i="1" dirty="0">
                <a:solidFill>
                  <a:srgbClr val="000000"/>
                </a:solidFill>
                <a:cs typeface="Arial" panose="020B0604020202020204" pitchFamily="34" charset="0"/>
              </a:rPr>
              <a:t>ub</a:t>
            </a:r>
            <a:r>
              <a:rPr sz="2000" i="1" spc="-5" dirty="0">
                <a:solidFill>
                  <a:srgbClr val="000000"/>
                </a:solidFill>
                <a:cs typeface="Arial" panose="020B0604020202020204" pitchFamily="34" charset="0"/>
              </a:rPr>
              <a:t>M</a:t>
            </a:r>
            <a:r>
              <a:rPr sz="2000" i="1" dirty="0">
                <a:solidFill>
                  <a:srgbClr val="000000"/>
                </a:solidFill>
                <a:cs typeface="Arial" panose="020B0604020202020204" pitchFamily="34" charset="0"/>
              </a:rPr>
              <a:t>ed</a:t>
            </a:r>
            <a:r>
              <a:rPr sz="2000" i="1" spc="-15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sz="2000" spc="5" dirty="0">
                <a:solidFill>
                  <a:srgbClr val="000000"/>
                </a:solidFill>
                <a:cs typeface="Arial" panose="020B0604020202020204" pitchFamily="34" charset="0"/>
              </a:rPr>
              <a:t>s</a:t>
            </a:r>
            <a:r>
              <a:rPr sz="2000" dirty="0">
                <a:solidFill>
                  <a:srgbClr val="000000"/>
                </a:solidFill>
                <a:cs typeface="Arial" panose="020B0604020202020204" pitchFamily="34" charset="0"/>
              </a:rPr>
              <a:t>ear</a:t>
            </a:r>
            <a:r>
              <a:rPr sz="2000" spc="5" dirty="0">
                <a:solidFill>
                  <a:srgbClr val="000000"/>
                </a:solidFill>
                <a:cs typeface="Arial" panose="020B0604020202020204" pitchFamily="34" charset="0"/>
              </a:rPr>
              <a:t>c</a:t>
            </a:r>
            <a:r>
              <a:rPr sz="2000" dirty="0">
                <a:solidFill>
                  <a:srgbClr val="000000"/>
                </a:solidFill>
                <a:cs typeface="Arial" panose="020B0604020202020204" pitchFamily="34" charset="0"/>
              </a:rPr>
              <a:t>h</a:t>
            </a:r>
            <a:endParaRPr lang="en-US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00584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A</a:t>
            </a:r>
            <a:r>
              <a:rPr sz="2000" spc="5" dirty="0">
                <a:solidFill>
                  <a:srgbClr val="000000"/>
                </a:solidFill>
                <a:cs typeface="Arial" panose="020B0604020202020204" pitchFamily="34" charset="0"/>
              </a:rPr>
              <a:t>s</a:t>
            </a:r>
            <a:r>
              <a:rPr sz="2000" dirty="0">
                <a:solidFill>
                  <a:srgbClr val="000000"/>
                </a:solidFill>
                <a:cs typeface="Arial" panose="020B0604020202020204" pitchFamily="34" charset="0"/>
              </a:rPr>
              <a:t>k</a:t>
            </a:r>
            <a:r>
              <a:rPr sz="2000" spc="-25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sz="2000" spc="-10" dirty="0">
                <a:solidFill>
                  <a:srgbClr val="000000"/>
                </a:solidFill>
                <a:cs typeface="Arial" panose="020B0604020202020204" pitchFamily="34" charset="0"/>
              </a:rPr>
              <a:t>y</a:t>
            </a:r>
            <a:r>
              <a:rPr sz="2000" dirty="0">
                <a:solidFill>
                  <a:srgbClr val="000000"/>
                </a:solidFill>
                <a:cs typeface="Arial" panose="020B0604020202020204" pitchFamily="34" charset="0"/>
              </a:rPr>
              <a:t>our</a:t>
            </a:r>
            <a:r>
              <a:rPr sz="2000" spc="-15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000000"/>
                </a:solidFill>
                <a:cs typeface="Arial" panose="020B0604020202020204" pitchFamily="34" charset="0"/>
              </a:rPr>
              <a:t>i</a:t>
            </a:r>
            <a:r>
              <a:rPr sz="2000" dirty="0">
                <a:solidFill>
                  <a:srgbClr val="000000"/>
                </a:solidFill>
                <a:cs typeface="Arial" panose="020B0604020202020204" pitchFamily="34" charset="0"/>
              </a:rPr>
              <a:t>n</a:t>
            </a:r>
            <a:r>
              <a:rPr sz="2000" spc="-10" dirty="0">
                <a:solidFill>
                  <a:srgbClr val="000000"/>
                </a:solidFill>
                <a:cs typeface="Arial" panose="020B0604020202020204" pitchFamily="34" charset="0"/>
              </a:rPr>
              <a:t>t</a:t>
            </a:r>
            <a:r>
              <a:rPr sz="2000" dirty="0">
                <a:solidFill>
                  <a:srgbClr val="000000"/>
                </a:solidFill>
                <a:cs typeface="Arial" panose="020B0604020202020204" pitchFamily="34" charset="0"/>
              </a:rPr>
              <a:t>erna</a:t>
            </a:r>
            <a:r>
              <a:rPr sz="2000" spc="-10" dirty="0">
                <a:solidFill>
                  <a:srgbClr val="000000"/>
                </a:solidFill>
                <a:cs typeface="Arial" panose="020B0604020202020204" pitchFamily="34" charset="0"/>
              </a:rPr>
              <a:t>t</a:t>
            </a:r>
            <a:r>
              <a:rPr sz="2000" spc="-5" dirty="0">
                <a:solidFill>
                  <a:srgbClr val="000000"/>
                </a:solidFill>
                <a:cs typeface="Arial" panose="020B0604020202020204" pitchFamily="34" charset="0"/>
              </a:rPr>
              <a:t>i</a:t>
            </a:r>
            <a:r>
              <a:rPr sz="2000" dirty="0">
                <a:solidFill>
                  <a:srgbClr val="000000"/>
                </a:solidFill>
                <a:cs typeface="Arial" panose="020B0604020202020204" pitchFamily="34" charset="0"/>
              </a:rPr>
              <a:t>onal</a:t>
            </a:r>
            <a:r>
              <a:rPr sz="2000" spc="-35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sz="2000" spc="5" dirty="0">
                <a:solidFill>
                  <a:srgbClr val="000000"/>
                </a:solidFill>
                <a:cs typeface="Arial" panose="020B0604020202020204" pitchFamily="34" charset="0"/>
              </a:rPr>
              <a:t>c</a:t>
            </a:r>
            <a:r>
              <a:rPr sz="2000" dirty="0">
                <a:solidFill>
                  <a:srgbClr val="000000"/>
                </a:solidFill>
                <a:cs typeface="Arial" panose="020B0604020202020204" pitchFamily="34" charset="0"/>
              </a:rPr>
              <a:t>ol</a:t>
            </a:r>
            <a:r>
              <a:rPr sz="2000" spc="-5" dirty="0">
                <a:solidFill>
                  <a:srgbClr val="000000"/>
                </a:solidFill>
                <a:cs typeface="Arial" panose="020B0604020202020204" pitchFamily="34" charset="0"/>
              </a:rPr>
              <a:t>l</a:t>
            </a:r>
            <a:r>
              <a:rPr sz="2000" dirty="0">
                <a:solidFill>
                  <a:srgbClr val="000000"/>
                </a:solidFill>
                <a:cs typeface="Arial" panose="020B0604020202020204" pitchFamily="34" charset="0"/>
              </a:rPr>
              <a:t>eagues</a:t>
            </a:r>
            <a:r>
              <a:rPr sz="2000" spc="-2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sz="2000" spc="-10" dirty="0">
                <a:solidFill>
                  <a:srgbClr val="000000"/>
                </a:solidFill>
                <a:cs typeface="Arial" panose="020B0604020202020204" pitchFamily="34" charset="0"/>
              </a:rPr>
              <a:t>f</a:t>
            </a:r>
            <a:r>
              <a:rPr sz="2000" dirty="0">
                <a:solidFill>
                  <a:srgbClr val="000000"/>
                </a:solidFill>
                <a:cs typeface="Arial" panose="020B0604020202020204" pitchFamily="34" charset="0"/>
              </a:rPr>
              <a:t>or</a:t>
            </a:r>
            <a:r>
              <a:rPr sz="2000" spc="-15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000000"/>
                </a:solidFill>
                <a:cs typeface="Arial" panose="020B0604020202020204" pitchFamily="34" charset="0"/>
              </a:rPr>
              <a:t>na</a:t>
            </a:r>
            <a:r>
              <a:rPr sz="2000" spc="-5" dirty="0">
                <a:solidFill>
                  <a:srgbClr val="000000"/>
                </a:solidFill>
                <a:cs typeface="Arial" panose="020B0604020202020204" pitchFamily="34" charset="0"/>
              </a:rPr>
              <a:t>m</a:t>
            </a:r>
            <a:r>
              <a:rPr sz="2000" dirty="0">
                <a:solidFill>
                  <a:srgbClr val="000000"/>
                </a:solidFill>
                <a:cs typeface="Arial" panose="020B0604020202020204" pitchFamily="34" charset="0"/>
              </a:rPr>
              <a:t>es</a:t>
            </a:r>
            <a:endParaRPr lang="en-US" sz="2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88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9475" y="997004"/>
            <a:ext cx="11029616" cy="644727"/>
          </a:xfrm>
          <a:prstGeom prst="rect">
            <a:avLst/>
          </a:prstGeom>
        </p:spPr>
        <p:txBody>
          <a:bodyPr vert="horz" wrap="square" lIns="0" tIns="150812" rIns="0" bIns="0" rtlCol="0" anchor="b">
            <a:spAutoFit/>
          </a:bodyPr>
          <a:lstStyle/>
          <a:p>
            <a:pPr marL="10795"/>
            <a:r>
              <a:rPr sz="3200" spc="-5" dirty="0"/>
              <a:t>W</a:t>
            </a:r>
            <a:r>
              <a:rPr sz="3200" dirty="0"/>
              <a:t>aiver</a:t>
            </a:r>
            <a:r>
              <a:rPr sz="3200" spc="-20" dirty="0"/>
              <a:t> </a:t>
            </a:r>
            <a:r>
              <a:rPr sz="3200" dirty="0"/>
              <a:t>of Exte</a:t>
            </a:r>
            <a:r>
              <a:rPr sz="3200" spc="-5" dirty="0"/>
              <a:t>r</a:t>
            </a:r>
            <a:r>
              <a:rPr sz="3200" dirty="0"/>
              <a:t>nal</a:t>
            </a:r>
            <a:r>
              <a:rPr sz="3200" spc="-10" dirty="0"/>
              <a:t> </a:t>
            </a:r>
            <a:r>
              <a:rPr sz="3200" dirty="0"/>
              <a:t>Review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2327" y="2003457"/>
            <a:ext cx="11286550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300990" algn="l"/>
              </a:tabLst>
            </a:pPr>
            <a:r>
              <a:rPr sz="2400" spc="-5" dirty="0">
                <a:solidFill>
                  <a:srgbClr val="001948"/>
                </a:solidFill>
                <a:cs typeface="Arial"/>
              </a:rPr>
              <a:t>Shou</a:t>
            </a:r>
            <a:r>
              <a:rPr sz="2400" dirty="0">
                <a:solidFill>
                  <a:srgbClr val="001948"/>
                </a:solidFill>
                <a:cs typeface="Arial"/>
              </a:rPr>
              <a:t>ld</a:t>
            </a:r>
            <a:r>
              <a:rPr sz="2400" spc="-25" dirty="0">
                <a:solidFill>
                  <a:srgbClr val="001948"/>
                </a:solidFill>
                <a:cs typeface="Arial"/>
              </a:rPr>
              <a:t> 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b</a:t>
            </a:r>
            <a:r>
              <a:rPr sz="2400" dirty="0">
                <a:solidFill>
                  <a:srgbClr val="001948"/>
                </a:solidFill>
                <a:cs typeface="Arial"/>
              </a:rPr>
              <a:t>e 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sough</a:t>
            </a:r>
            <a:r>
              <a:rPr sz="2400" dirty="0">
                <a:solidFill>
                  <a:srgbClr val="001948"/>
                </a:solidFill>
                <a:cs typeface="Arial"/>
              </a:rPr>
              <a:t>t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 </a:t>
            </a:r>
            <a:r>
              <a:rPr sz="2400" spc="25" dirty="0">
                <a:solidFill>
                  <a:srgbClr val="001948"/>
                </a:solidFill>
                <a:cs typeface="Arial"/>
              </a:rPr>
              <a:t>w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he</a:t>
            </a:r>
            <a:r>
              <a:rPr sz="2400" dirty="0">
                <a:solidFill>
                  <a:srgbClr val="001948"/>
                </a:solidFill>
                <a:cs typeface="Arial"/>
              </a:rPr>
              <a:t>n</a:t>
            </a:r>
            <a:r>
              <a:rPr sz="2400" spc="-50" dirty="0">
                <a:solidFill>
                  <a:srgbClr val="001948"/>
                </a:solidFill>
                <a:cs typeface="Arial"/>
              </a:rPr>
              <a:t> </a:t>
            </a:r>
            <a:r>
              <a:rPr sz="2400" dirty="0">
                <a:solidFill>
                  <a:srgbClr val="001948"/>
                </a:solidFill>
                <a:cs typeface="Arial"/>
              </a:rPr>
              <a:t>t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h</a:t>
            </a:r>
            <a:r>
              <a:rPr sz="2400" dirty="0">
                <a:solidFill>
                  <a:srgbClr val="001948"/>
                </a:solidFill>
                <a:cs typeface="Arial"/>
              </a:rPr>
              <a:t>e</a:t>
            </a:r>
            <a:r>
              <a:rPr sz="2400" spc="-10" dirty="0">
                <a:solidFill>
                  <a:srgbClr val="001948"/>
                </a:solidFill>
                <a:cs typeface="Arial"/>
              </a:rPr>
              <a:t> 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p</a:t>
            </a:r>
            <a:r>
              <a:rPr sz="2400" dirty="0">
                <a:solidFill>
                  <a:srgbClr val="001948"/>
                </a:solidFill>
                <a:cs typeface="Arial"/>
              </a:rPr>
              <a:t>r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o</a:t>
            </a:r>
            <a:r>
              <a:rPr sz="2400" dirty="0">
                <a:solidFill>
                  <a:srgbClr val="001948"/>
                </a:solidFill>
                <a:cs typeface="Arial"/>
              </a:rPr>
              <a:t>m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o</a:t>
            </a:r>
            <a:r>
              <a:rPr sz="2400" dirty="0">
                <a:solidFill>
                  <a:srgbClr val="001948"/>
                </a:solidFill>
                <a:cs typeface="Arial"/>
              </a:rPr>
              <a:t>ti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o</a:t>
            </a:r>
            <a:r>
              <a:rPr sz="2400" dirty="0">
                <a:solidFill>
                  <a:srgbClr val="001948"/>
                </a:solidFill>
                <a:cs typeface="Arial"/>
              </a:rPr>
              <a:t>n</a:t>
            </a:r>
            <a:r>
              <a:rPr sz="2400" spc="-25" dirty="0">
                <a:solidFill>
                  <a:srgbClr val="001948"/>
                </a:solidFill>
                <a:cs typeface="Arial"/>
              </a:rPr>
              <a:t> </a:t>
            </a:r>
            <a:r>
              <a:rPr sz="2400" spc="25" dirty="0">
                <a:solidFill>
                  <a:srgbClr val="001948"/>
                </a:solidFill>
                <a:cs typeface="Arial"/>
              </a:rPr>
              <a:t>w</a:t>
            </a:r>
            <a:r>
              <a:rPr sz="2400" dirty="0">
                <a:solidFill>
                  <a:srgbClr val="001948"/>
                </a:solidFill>
                <a:cs typeface="Arial"/>
              </a:rPr>
              <a:t>i</a:t>
            </a:r>
            <a:r>
              <a:rPr sz="2400" spc="-10" dirty="0">
                <a:solidFill>
                  <a:srgbClr val="001948"/>
                </a:solidFill>
                <a:cs typeface="Arial"/>
              </a:rPr>
              <a:t>l</a:t>
            </a:r>
            <a:r>
              <a:rPr sz="2400" dirty="0">
                <a:solidFill>
                  <a:srgbClr val="001948"/>
                </a:solidFill>
                <a:cs typeface="Arial"/>
              </a:rPr>
              <a:t>l</a:t>
            </a:r>
            <a:r>
              <a:rPr sz="2400" spc="-55" dirty="0">
                <a:solidFill>
                  <a:srgbClr val="001948"/>
                </a:solidFill>
                <a:cs typeface="Arial"/>
              </a:rPr>
              <a:t> 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b</a:t>
            </a:r>
            <a:r>
              <a:rPr sz="2400" dirty="0">
                <a:solidFill>
                  <a:srgbClr val="001948"/>
                </a:solidFill>
                <a:cs typeface="Arial"/>
              </a:rPr>
              <a:t>e 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base</a:t>
            </a:r>
            <a:r>
              <a:rPr sz="2400" dirty="0">
                <a:solidFill>
                  <a:srgbClr val="001948"/>
                </a:solidFill>
                <a:cs typeface="Arial"/>
              </a:rPr>
              <a:t>d 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on</a:t>
            </a:r>
            <a:endParaRPr sz="2400" dirty="0">
              <a:cs typeface="Arial"/>
            </a:endParaRPr>
          </a:p>
          <a:p>
            <a:pPr marL="643255" indent="-342900">
              <a:buFont typeface="Wingdings" panose="05000000000000000000" pitchFamily="2" charset="2"/>
              <a:buChar char="§"/>
            </a:pPr>
            <a:r>
              <a:rPr sz="2400" i="1" spc="-5" dirty="0">
                <a:solidFill>
                  <a:srgbClr val="001948"/>
                </a:solidFill>
                <a:cs typeface="Arial"/>
              </a:rPr>
              <a:t>Sus</a:t>
            </a:r>
            <a:r>
              <a:rPr sz="2400" i="1" dirty="0">
                <a:solidFill>
                  <a:srgbClr val="001948"/>
                </a:solidFill>
                <a:cs typeface="Arial"/>
              </a:rPr>
              <a:t>t</a:t>
            </a:r>
            <a:r>
              <a:rPr sz="2400" i="1" spc="-5" dirty="0">
                <a:solidFill>
                  <a:srgbClr val="001948"/>
                </a:solidFill>
                <a:cs typeface="Arial"/>
              </a:rPr>
              <a:t>a</a:t>
            </a:r>
            <a:r>
              <a:rPr sz="2400" i="1" dirty="0">
                <a:solidFill>
                  <a:srgbClr val="001948"/>
                </a:solidFill>
                <a:cs typeface="Arial"/>
              </a:rPr>
              <a:t>i</a:t>
            </a:r>
            <a:r>
              <a:rPr sz="2400" i="1" spc="-5" dirty="0">
                <a:solidFill>
                  <a:srgbClr val="001948"/>
                </a:solidFill>
                <a:cs typeface="Arial"/>
              </a:rPr>
              <a:t>ne</a:t>
            </a:r>
            <a:r>
              <a:rPr sz="2400" i="1" dirty="0">
                <a:solidFill>
                  <a:srgbClr val="001948"/>
                </a:solidFill>
                <a:cs typeface="Arial"/>
              </a:rPr>
              <a:t>d</a:t>
            </a:r>
            <a:r>
              <a:rPr sz="2400" i="1" spc="-10" dirty="0">
                <a:solidFill>
                  <a:srgbClr val="001948"/>
                </a:solidFill>
                <a:cs typeface="Arial"/>
              </a:rPr>
              <a:t> </a:t>
            </a:r>
            <a:r>
              <a:rPr sz="2400" i="1" spc="-5" dirty="0">
                <a:solidFill>
                  <a:srgbClr val="001948"/>
                </a:solidFill>
                <a:cs typeface="Arial"/>
              </a:rPr>
              <a:t>Exce</a:t>
            </a:r>
            <a:r>
              <a:rPr sz="2400" i="1" dirty="0">
                <a:solidFill>
                  <a:srgbClr val="001948"/>
                </a:solidFill>
                <a:cs typeface="Arial"/>
              </a:rPr>
              <a:t>ll</a:t>
            </a:r>
            <a:r>
              <a:rPr sz="2400" i="1" spc="-5" dirty="0">
                <a:solidFill>
                  <a:srgbClr val="001948"/>
                </a:solidFill>
                <a:cs typeface="Arial"/>
              </a:rPr>
              <a:t>enc</a:t>
            </a:r>
            <a:r>
              <a:rPr sz="2400" i="1" dirty="0">
                <a:solidFill>
                  <a:srgbClr val="001948"/>
                </a:solidFill>
                <a:cs typeface="Arial"/>
              </a:rPr>
              <a:t>e</a:t>
            </a:r>
            <a:r>
              <a:rPr sz="2400" i="1" spc="10" dirty="0">
                <a:solidFill>
                  <a:srgbClr val="001948"/>
                </a:solidFill>
                <a:cs typeface="Arial"/>
              </a:rPr>
              <a:t> </a:t>
            </a:r>
            <a:r>
              <a:rPr sz="2400" i="1" dirty="0">
                <a:solidFill>
                  <a:srgbClr val="001948"/>
                </a:solidFill>
                <a:cs typeface="Arial"/>
              </a:rPr>
              <a:t>in</a:t>
            </a:r>
            <a:r>
              <a:rPr sz="2400" i="1" spc="-25" dirty="0">
                <a:solidFill>
                  <a:srgbClr val="001948"/>
                </a:solidFill>
                <a:cs typeface="Arial"/>
              </a:rPr>
              <a:t> </a:t>
            </a:r>
            <a:r>
              <a:rPr sz="2400" i="1" spc="-5" dirty="0">
                <a:solidFill>
                  <a:srgbClr val="001948"/>
                </a:solidFill>
                <a:cs typeface="Arial"/>
              </a:rPr>
              <a:t>Teach</a:t>
            </a:r>
            <a:r>
              <a:rPr sz="2400" i="1" dirty="0">
                <a:solidFill>
                  <a:srgbClr val="001948"/>
                </a:solidFill>
                <a:cs typeface="Arial"/>
              </a:rPr>
              <a:t>i</a:t>
            </a:r>
            <a:r>
              <a:rPr sz="2400" i="1" spc="-5" dirty="0">
                <a:solidFill>
                  <a:srgbClr val="001948"/>
                </a:solidFill>
                <a:cs typeface="Arial"/>
              </a:rPr>
              <a:t>ng</a:t>
            </a:r>
            <a:endParaRPr sz="2400" dirty="0">
              <a:cs typeface="Arial"/>
            </a:endParaRPr>
          </a:p>
          <a:p>
            <a:pPr marL="355600" marR="514350" indent="-342900">
              <a:spcBef>
                <a:spcPts val="575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300990" algn="l"/>
              </a:tabLst>
            </a:pPr>
            <a:r>
              <a:rPr sz="2400" spc="-5" dirty="0">
                <a:solidFill>
                  <a:srgbClr val="001948"/>
                </a:solidFill>
                <a:cs typeface="Arial"/>
              </a:rPr>
              <a:t>Sub</a:t>
            </a:r>
            <a:r>
              <a:rPr sz="2400" dirty="0">
                <a:solidFill>
                  <a:srgbClr val="001948"/>
                </a:solidFill>
                <a:cs typeface="Arial"/>
              </a:rPr>
              <a:t>m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i</a:t>
            </a:r>
            <a:r>
              <a:rPr sz="2400" dirty="0">
                <a:solidFill>
                  <a:srgbClr val="001948"/>
                </a:solidFill>
                <a:cs typeface="Arial"/>
              </a:rPr>
              <a:t>t</a:t>
            </a:r>
            <a:r>
              <a:rPr sz="2400" spc="5" dirty="0">
                <a:solidFill>
                  <a:srgbClr val="001948"/>
                </a:solidFill>
                <a:cs typeface="Arial"/>
              </a:rPr>
              <a:t> 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Le</a:t>
            </a:r>
            <a:r>
              <a:rPr sz="2400" dirty="0">
                <a:solidFill>
                  <a:srgbClr val="001948"/>
                </a:solidFill>
                <a:cs typeface="Arial"/>
              </a:rPr>
              <a:t>tt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e</a:t>
            </a:r>
            <a:r>
              <a:rPr sz="2400" dirty="0">
                <a:solidFill>
                  <a:srgbClr val="001948"/>
                </a:solidFill>
                <a:cs typeface="Arial"/>
              </a:rPr>
              <a:t>r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 o</a:t>
            </a:r>
            <a:r>
              <a:rPr sz="2400" dirty="0">
                <a:solidFill>
                  <a:srgbClr val="001948"/>
                </a:solidFill>
                <a:cs typeface="Arial"/>
              </a:rPr>
              <a:t>f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 Reque</a:t>
            </a:r>
            <a:r>
              <a:rPr sz="2400" dirty="0">
                <a:solidFill>
                  <a:srgbClr val="001948"/>
                </a:solidFill>
                <a:cs typeface="Arial"/>
              </a:rPr>
              <a:t>st</a:t>
            </a:r>
            <a:r>
              <a:rPr sz="2400" spc="20" dirty="0">
                <a:solidFill>
                  <a:srgbClr val="001948"/>
                </a:solidFill>
                <a:cs typeface="Arial"/>
              </a:rPr>
              <a:t> </a:t>
            </a:r>
            <a:r>
              <a:rPr sz="2400" dirty="0">
                <a:solidFill>
                  <a:srgbClr val="001948"/>
                </a:solidFill>
                <a:cs typeface="Arial"/>
              </a:rPr>
              <a:t>&amp;</a:t>
            </a:r>
            <a:r>
              <a:rPr sz="2400" spc="-15" dirty="0">
                <a:solidFill>
                  <a:srgbClr val="001948"/>
                </a:solidFill>
                <a:cs typeface="Arial"/>
              </a:rPr>
              <a:t> 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Ful</a:t>
            </a:r>
            <a:r>
              <a:rPr sz="2400" dirty="0">
                <a:solidFill>
                  <a:srgbClr val="001948"/>
                </a:solidFill>
                <a:cs typeface="Arial"/>
              </a:rPr>
              <a:t>l</a:t>
            </a:r>
            <a:r>
              <a:rPr sz="2400" spc="10" dirty="0">
                <a:solidFill>
                  <a:srgbClr val="001948"/>
                </a:solidFill>
                <a:cs typeface="Arial"/>
              </a:rPr>
              <a:t> 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C</a:t>
            </a:r>
            <a:r>
              <a:rPr sz="2400" dirty="0">
                <a:solidFill>
                  <a:srgbClr val="001948"/>
                </a:solidFill>
                <a:cs typeface="Arial"/>
              </a:rPr>
              <a:t>V</a:t>
            </a:r>
            <a:r>
              <a:rPr sz="2400" spc="10" dirty="0">
                <a:solidFill>
                  <a:srgbClr val="001948"/>
                </a:solidFill>
                <a:cs typeface="Arial"/>
              </a:rPr>
              <a:t> </a:t>
            </a:r>
            <a:r>
              <a:rPr sz="2400" dirty="0">
                <a:solidFill>
                  <a:srgbClr val="001948"/>
                </a:solidFill>
                <a:cs typeface="Arial"/>
              </a:rPr>
              <a:t>to</a:t>
            </a:r>
            <a:r>
              <a:rPr lang="en-US" sz="2400" spc="-10" dirty="0">
                <a:solidFill>
                  <a:srgbClr val="001948"/>
                </a:solidFill>
                <a:cs typeface="Arial"/>
              </a:rPr>
              <a:t>:</a:t>
            </a:r>
          </a:p>
          <a:p>
            <a:pPr marL="812800" marR="514350" lvl="1" indent="-342900">
              <a:spcBef>
                <a:spcPts val="575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300990" algn="l"/>
              </a:tabLst>
            </a:pPr>
            <a:r>
              <a:rPr sz="2400" spc="-5" dirty="0">
                <a:solidFill>
                  <a:srgbClr val="001948"/>
                </a:solidFill>
                <a:cs typeface="Arial"/>
              </a:rPr>
              <a:t>Th</a:t>
            </a:r>
            <a:r>
              <a:rPr sz="2400" dirty="0">
                <a:solidFill>
                  <a:srgbClr val="001948"/>
                </a:solidFill>
                <a:cs typeface="Arial"/>
              </a:rPr>
              <a:t>e 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Dean</a:t>
            </a:r>
            <a:r>
              <a:rPr sz="2400" dirty="0">
                <a:solidFill>
                  <a:srgbClr val="001948"/>
                </a:solidFill>
                <a:cs typeface="Arial"/>
              </a:rPr>
              <a:t>,</a:t>
            </a:r>
            <a:r>
              <a:rPr sz="2400" spc="5" dirty="0">
                <a:solidFill>
                  <a:srgbClr val="001948"/>
                </a:solidFill>
                <a:cs typeface="Arial"/>
              </a:rPr>
              <a:t> </a:t>
            </a:r>
            <a:endParaRPr lang="en-US" sz="2400" spc="5" dirty="0">
              <a:solidFill>
                <a:srgbClr val="001948"/>
              </a:solidFill>
              <a:cs typeface="Arial"/>
            </a:endParaRPr>
          </a:p>
          <a:p>
            <a:pPr marL="812800" marR="514350" lvl="1" indent="-342900">
              <a:spcBef>
                <a:spcPts val="575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300990" algn="l"/>
              </a:tabLst>
            </a:pPr>
            <a:r>
              <a:rPr sz="2400" dirty="0">
                <a:solidFill>
                  <a:srgbClr val="001948"/>
                </a:solidFill>
                <a:cs typeface="Arial"/>
              </a:rPr>
              <a:t>c/o</a:t>
            </a:r>
            <a:r>
              <a:rPr sz="2400" spc="-10" dirty="0">
                <a:solidFill>
                  <a:srgbClr val="001948"/>
                </a:solidFill>
                <a:cs typeface="Arial"/>
              </a:rPr>
              <a:t> 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D</a:t>
            </a:r>
            <a:r>
              <a:rPr sz="2400" dirty="0">
                <a:solidFill>
                  <a:srgbClr val="001948"/>
                </a:solidFill>
                <a:cs typeface="Arial"/>
              </a:rPr>
              <a:t>r G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illia</a:t>
            </a:r>
            <a:r>
              <a:rPr sz="2400" dirty="0">
                <a:solidFill>
                  <a:srgbClr val="001948"/>
                </a:solidFill>
                <a:cs typeface="Arial"/>
              </a:rPr>
              <a:t>n</a:t>
            </a:r>
            <a:r>
              <a:rPr sz="2400" spc="25" dirty="0">
                <a:solidFill>
                  <a:srgbClr val="001948"/>
                </a:solidFill>
                <a:cs typeface="Arial"/>
              </a:rPr>
              <a:t> 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Haw</a:t>
            </a:r>
            <a:r>
              <a:rPr sz="2400" dirty="0">
                <a:solidFill>
                  <a:srgbClr val="001948"/>
                </a:solidFill>
                <a:cs typeface="Arial"/>
              </a:rPr>
              <a:t>k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e</a:t>
            </a:r>
            <a:r>
              <a:rPr sz="2400" dirty="0">
                <a:solidFill>
                  <a:srgbClr val="001948"/>
                </a:solidFill>
                <a:cs typeface="Arial"/>
              </a:rPr>
              <a:t>r,</a:t>
            </a:r>
            <a:r>
              <a:rPr sz="2400" spc="20" dirty="0">
                <a:solidFill>
                  <a:srgbClr val="001948"/>
                </a:solidFill>
                <a:cs typeface="Arial"/>
              </a:rPr>
              <a:t> 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Chai</a:t>
            </a:r>
            <a:r>
              <a:rPr sz="2400" dirty="0">
                <a:solidFill>
                  <a:srgbClr val="001948"/>
                </a:solidFill>
                <a:cs typeface="Arial"/>
              </a:rPr>
              <a:t>r</a:t>
            </a:r>
            <a:r>
              <a:rPr sz="2400" spc="20" dirty="0">
                <a:solidFill>
                  <a:srgbClr val="001948"/>
                </a:solidFill>
                <a:cs typeface="Arial"/>
              </a:rPr>
              <a:t> 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o</a:t>
            </a:r>
            <a:r>
              <a:rPr sz="2400" dirty="0">
                <a:solidFill>
                  <a:srgbClr val="001948"/>
                </a:solidFill>
                <a:cs typeface="Arial"/>
              </a:rPr>
              <a:t>f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 </a:t>
            </a:r>
            <a:r>
              <a:rPr sz="2400" dirty="0">
                <a:solidFill>
                  <a:srgbClr val="001948"/>
                </a:solidFill>
                <a:cs typeface="Arial"/>
              </a:rPr>
              <a:t>M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edi</a:t>
            </a:r>
            <a:r>
              <a:rPr sz="2400" dirty="0">
                <a:solidFill>
                  <a:srgbClr val="001948"/>
                </a:solidFill>
                <a:cs typeface="Arial"/>
              </a:rPr>
              <a:t>c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ine</a:t>
            </a:r>
            <a:endParaRPr lang="en-US" sz="2400" dirty="0">
              <a:cs typeface="Arial"/>
            </a:endParaRPr>
          </a:p>
          <a:p>
            <a:pPr marL="812800" marR="514350" lvl="1" indent="-342900">
              <a:spcBef>
                <a:spcPts val="575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300990" algn="l"/>
              </a:tabLst>
            </a:pPr>
            <a:r>
              <a:rPr sz="2000" spc="-5" dirty="0">
                <a:solidFill>
                  <a:srgbClr val="001948"/>
                </a:solidFill>
                <a:cs typeface="Arial"/>
              </a:rPr>
              <a:t>E</a:t>
            </a:r>
            <a:r>
              <a:rPr sz="2000" spc="-10" dirty="0">
                <a:solidFill>
                  <a:srgbClr val="001948"/>
                </a:solidFill>
                <a:cs typeface="Arial"/>
              </a:rPr>
              <a:t>x</a:t>
            </a:r>
            <a:r>
              <a:rPr sz="2000" dirty="0">
                <a:solidFill>
                  <a:srgbClr val="001948"/>
                </a:solidFill>
                <a:cs typeface="Arial"/>
              </a:rPr>
              <a:t>a</a:t>
            </a:r>
            <a:r>
              <a:rPr sz="2000" spc="-5" dirty="0">
                <a:solidFill>
                  <a:srgbClr val="001948"/>
                </a:solidFill>
                <a:cs typeface="Arial"/>
              </a:rPr>
              <a:t>m</a:t>
            </a:r>
            <a:r>
              <a:rPr sz="2000" dirty="0">
                <a:solidFill>
                  <a:srgbClr val="001948"/>
                </a:solidFill>
                <a:cs typeface="Arial"/>
              </a:rPr>
              <a:t>ple</a:t>
            </a:r>
            <a:r>
              <a:rPr sz="2000" spc="-5" dirty="0">
                <a:solidFill>
                  <a:srgbClr val="001948"/>
                </a:solidFill>
                <a:cs typeface="Arial"/>
              </a:rPr>
              <a:t> l</a:t>
            </a:r>
            <a:r>
              <a:rPr sz="2000" dirty="0">
                <a:solidFill>
                  <a:srgbClr val="001948"/>
                </a:solidFill>
                <a:cs typeface="Arial"/>
              </a:rPr>
              <a:t>e</a:t>
            </a:r>
            <a:r>
              <a:rPr sz="2000" spc="-10" dirty="0">
                <a:solidFill>
                  <a:srgbClr val="001948"/>
                </a:solidFill>
                <a:cs typeface="Arial"/>
              </a:rPr>
              <a:t>tt</a:t>
            </a:r>
            <a:r>
              <a:rPr sz="2000" dirty="0">
                <a:solidFill>
                  <a:srgbClr val="001948"/>
                </a:solidFill>
                <a:cs typeface="Arial"/>
              </a:rPr>
              <a:t>e</a:t>
            </a:r>
            <a:r>
              <a:rPr lang="en-US" sz="2000" dirty="0">
                <a:solidFill>
                  <a:srgbClr val="001948"/>
                </a:solidFill>
                <a:cs typeface="Arial"/>
              </a:rPr>
              <a:t>r: </a:t>
            </a:r>
            <a:r>
              <a:rPr lang="en-US" sz="2000" dirty="0">
                <a:solidFill>
                  <a:srgbClr val="001948"/>
                </a:solidFill>
                <a:cs typeface="Arial"/>
                <a:hlinkClick r:id="rId3"/>
              </a:rPr>
              <a:t>http://www.deptmedicine.utoronto.ca/required-documentation#WaiverExt</a:t>
            </a:r>
            <a:r>
              <a:rPr lang="en-US" sz="2000" dirty="0">
                <a:solidFill>
                  <a:srgbClr val="001948"/>
                </a:solidFill>
                <a:cs typeface="Arial"/>
              </a:rPr>
              <a:t> </a:t>
            </a:r>
            <a:endParaRPr sz="2000" dirty="0"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5163" y="4827396"/>
            <a:ext cx="7217511" cy="107721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If ANY chance that CPA will be included, obtain external letters</a:t>
            </a:r>
          </a:p>
        </p:txBody>
      </p:sp>
    </p:spTree>
    <p:extLst>
      <p:ext uri="{BB962C8B-B14F-4D97-AF65-F5344CB8AC3E}">
        <p14:creationId xmlns:p14="http://schemas.microsoft.com/office/powerpoint/2010/main" val="234737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5149" y="1018127"/>
            <a:ext cx="8527425" cy="636341"/>
          </a:xfrm>
          <a:prstGeom prst="rect">
            <a:avLst/>
          </a:prstGeom>
        </p:spPr>
        <p:txBody>
          <a:bodyPr vert="horz" wrap="square" lIns="0" tIns="142507" rIns="0" bIns="0" rtlCol="0" anchor="b">
            <a:spAutoFit/>
          </a:bodyPr>
          <a:lstStyle/>
          <a:p>
            <a:pPr marL="10795"/>
            <a:r>
              <a:rPr sz="3200" spc="-15" dirty="0"/>
              <a:t>I</a:t>
            </a:r>
            <a:r>
              <a:rPr sz="3200" spc="-30" dirty="0"/>
              <a:t>n</a:t>
            </a:r>
            <a:r>
              <a:rPr sz="3200" spc="-20" dirty="0"/>
              <a:t>ternal</a:t>
            </a:r>
            <a:r>
              <a:rPr sz="3200" spc="10" dirty="0"/>
              <a:t> </a:t>
            </a:r>
            <a:r>
              <a:rPr sz="3200" spc="-35" dirty="0" smtClean="0"/>
              <a:t>R</a:t>
            </a:r>
            <a:r>
              <a:rPr sz="3200" spc="-20" dirty="0" smtClean="0"/>
              <a:t>ef</a:t>
            </a:r>
            <a:r>
              <a:rPr sz="3200" spc="-30" dirty="0" smtClean="0"/>
              <a:t>e</a:t>
            </a:r>
            <a:r>
              <a:rPr sz="3200" spc="-15" dirty="0" smtClean="0"/>
              <a:t>r</a:t>
            </a:r>
            <a:r>
              <a:rPr sz="3200" spc="-30" dirty="0" smtClean="0"/>
              <a:t>e</a:t>
            </a:r>
            <a:r>
              <a:rPr sz="3200" spc="-25" dirty="0" smtClean="0"/>
              <a:t>es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428168" y="2059268"/>
            <a:ext cx="11055909" cy="3206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300990" algn="l"/>
              </a:tabLst>
            </a:pPr>
            <a:r>
              <a:rPr sz="2400" i="1" spc="-5" dirty="0">
                <a:cs typeface="Arial"/>
              </a:rPr>
              <a:t>A</a:t>
            </a:r>
            <a:r>
              <a:rPr sz="2400" i="1" dirty="0">
                <a:cs typeface="Arial"/>
              </a:rPr>
              <a:t>t</a:t>
            </a:r>
            <a:r>
              <a:rPr sz="2400" i="1" spc="-15" dirty="0">
                <a:cs typeface="Arial"/>
              </a:rPr>
              <a:t> </a:t>
            </a:r>
            <a:r>
              <a:rPr sz="2400" i="1" spc="-5" dirty="0">
                <a:cs typeface="Arial"/>
              </a:rPr>
              <a:t>l</a:t>
            </a:r>
            <a:r>
              <a:rPr sz="2400" i="1" dirty="0">
                <a:cs typeface="Arial"/>
              </a:rPr>
              <a:t>ea</a:t>
            </a:r>
            <a:r>
              <a:rPr sz="2400" i="1" spc="5" dirty="0">
                <a:cs typeface="Arial"/>
              </a:rPr>
              <a:t>s</a:t>
            </a:r>
            <a:r>
              <a:rPr sz="2400" i="1" dirty="0">
                <a:cs typeface="Arial"/>
              </a:rPr>
              <a:t>t</a:t>
            </a:r>
            <a:r>
              <a:rPr sz="2400" i="1" spc="-25" dirty="0">
                <a:cs typeface="Arial"/>
              </a:rPr>
              <a:t> </a:t>
            </a:r>
            <a:r>
              <a:rPr sz="2400" i="1" dirty="0">
                <a:cs typeface="Arial"/>
              </a:rPr>
              <a:t>TH</a:t>
            </a:r>
            <a:r>
              <a:rPr sz="2400" i="1" spc="5" dirty="0">
                <a:cs typeface="Arial"/>
              </a:rPr>
              <a:t>R</a:t>
            </a:r>
            <a:r>
              <a:rPr sz="2400" i="1" spc="-5" dirty="0">
                <a:cs typeface="Arial"/>
              </a:rPr>
              <a:t>E</a:t>
            </a:r>
            <a:r>
              <a:rPr sz="2400" i="1" dirty="0">
                <a:cs typeface="Arial"/>
              </a:rPr>
              <a:t>E</a:t>
            </a:r>
            <a:r>
              <a:rPr sz="2400" i="1" spc="5" dirty="0">
                <a:cs typeface="Arial"/>
              </a:rPr>
              <a:t> </a:t>
            </a:r>
            <a:r>
              <a:rPr lang="en-US" sz="2400" i="1" dirty="0">
                <a:cs typeface="Arial"/>
              </a:rPr>
              <a:t>letters</a:t>
            </a:r>
            <a:r>
              <a:rPr sz="2400" i="1" spc="-25" dirty="0">
                <a:cs typeface="Arial"/>
              </a:rPr>
              <a:t> </a:t>
            </a:r>
            <a:r>
              <a:rPr sz="2400" i="1" dirty="0">
                <a:cs typeface="Arial"/>
              </a:rPr>
              <a:t>requ</a:t>
            </a:r>
            <a:r>
              <a:rPr sz="2400" i="1" spc="-5" dirty="0">
                <a:cs typeface="Arial"/>
              </a:rPr>
              <a:t>i</a:t>
            </a:r>
            <a:r>
              <a:rPr sz="2400" i="1" dirty="0">
                <a:cs typeface="Arial"/>
              </a:rPr>
              <a:t>red</a:t>
            </a:r>
            <a:r>
              <a:rPr lang="en-US" sz="2400" i="1" dirty="0">
                <a:cs typeface="Arial"/>
              </a:rPr>
              <a:t> – submit min. 6 names</a:t>
            </a:r>
            <a:endParaRPr sz="2400" dirty="0">
              <a:cs typeface="Arial"/>
            </a:endParaRPr>
          </a:p>
          <a:p>
            <a:pPr marL="469900" indent="-457200">
              <a:spcBef>
                <a:spcPts val="480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300990" algn="l"/>
              </a:tabLst>
            </a:pPr>
            <a:r>
              <a:rPr sz="2400" dirty="0">
                <a:cs typeface="Arial"/>
              </a:rPr>
              <a:t>What</a:t>
            </a:r>
            <a:r>
              <a:rPr sz="2400" spc="-35" dirty="0">
                <a:cs typeface="Arial"/>
              </a:rPr>
              <a:t> </a:t>
            </a:r>
            <a:r>
              <a:rPr sz="2400" dirty="0">
                <a:cs typeface="Arial"/>
              </a:rPr>
              <a:t>we</a:t>
            </a:r>
            <a:r>
              <a:rPr sz="2400" spc="-5" dirty="0">
                <a:cs typeface="Arial"/>
              </a:rPr>
              <a:t> </a:t>
            </a:r>
            <a:r>
              <a:rPr sz="2400" dirty="0">
                <a:cs typeface="Arial"/>
              </a:rPr>
              <a:t>e</a:t>
            </a:r>
            <a:r>
              <a:rPr sz="2400" spc="-10" dirty="0">
                <a:cs typeface="Arial"/>
              </a:rPr>
              <a:t>x</a:t>
            </a:r>
            <a:r>
              <a:rPr sz="2400" dirty="0">
                <a:cs typeface="Arial"/>
              </a:rPr>
              <a:t>pe</a:t>
            </a:r>
            <a:r>
              <a:rPr sz="2400" spc="5" dirty="0">
                <a:cs typeface="Arial"/>
              </a:rPr>
              <a:t>c</a:t>
            </a:r>
            <a:r>
              <a:rPr sz="2400" dirty="0">
                <a:cs typeface="Arial"/>
              </a:rPr>
              <a:t>t</a:t>
            </a:r>
            <a:r>
              <a:rPr sz="2400" spc="-35" dirty="0">
                <a:cs typeface="Arial"/>
              </a:rPr>
              <a:t> </a:t>
            </a:r>
            <a:r>
              <a:rPr sz="2400" spc="-10" dirty="0">
                <a:cs typeface="Arial"/>
              </a:rPr>
              <a:t>f</a:t>
            </a:r>
            <a:r>
              <a:rPr sz="2400" dirty="0">
                <a:cs typeface="Arial"/>
              </a:rPr>
              <a:t>rom</a:t>
            </a:r>
            <a:r>
              <a:rPr sz="2400" spc="-35" dirty="0">
                <a:cs typeface="Arial"/>
              </a:rPr>
              <a:t> </a:t>
            </a:r>
            <a:r>
              <a:rPr sz="2400" spc="-10" dirty="0">
                <a:cs typeface="Arial"/>
              </a:rPr>
              <a:t>t</a:t>
            </a:r>
            <a:r>
              <a:rPr sz="2400" dirty="0">
                <a:cs typeface="Arial"/>
              </a:rPr>
              <a:t>hem</a:t>
            </a:r>
          </a:p>
          <a:p>
            <a:pPr marL="756920" marR="5080" indent="-342900">
              <a:spcBef>
                <a:spcPts val="400"/>
              </a:spcBef>
              <a:buFont typeface="Wingdings" panose="05000000000000000000" pitchFamily="2" charset="2"/>
              <a:buChar char="§"/>
              <a:tabLst>
                <a:tab pos="701040" algn="l"/>
              </a:tabLst>
            </a:pPr>
            <a:r>
              <a:rPr spc="-10" dirty="0">
                <a:cs typeface="Arial"/>
              </a:rPr>
              <a:t>–	</a:t>
            </a:r>
            <a:r>
              <a:rPr lang="en-US" spc="-10" dirty="0">
                <a:cs typeface="Arial"/>
              </a:rPr>
              <a:t>C</a:t>
            </a:r>
            <a:r>
              <a:rPr spc="-10" dirty="0">
                <a:cs typeface="Arial"/>
              </a:rPr>
              <a:t>o</a:t>
            </a:r>
            <a:r>
              <a:rPr spc="-15" dirty="0">
                <a:cs typeface="Arial"/>
              </a:rPr>
              <a:t>rr</a:t>
            </a:r>
            <a:r>
              <a:rPr spc="-10" dirty="0">
                <a:cs typeface="Arial"/>
              </a:rPr>
              <a:t>obo</a:t>
            </a:r>
            <a:r>
              <a:rPr spc="-15" dirty="0">
                <a:cs typeface="Arial"/>
              </a:rPr>
              <a:t>r</a:t>
            </a:r>
            <a:r>
              <a:rPr spc="-10" dirty="0">
                <a:cs typeface="Arial"/>
              </a:rPr>
              <a:t>ate</a:t>
            </a:r>
            <a:r>
              <a:rPr spc="35" dirty="0">
                <a:cs typeface="Arial"/>
              </a:rPr>
              <a:t> </a:t>
            </a:r>
            <a:r>
              <a:rPr spc="-30" dirty="0">
                <a:cs typeface="Arial"/>
              </a:rPr>
              <a:t>y</a:t>
            </a:r>
            <a:r>
              <a:rPr spc="-10" dirty="0">
                <a:cs typeface="Arial"/>
              </a:rPr>
              <a:t>our</a:t>
            </a:r>
            <a:r>
              <a:rPr spc="30" dirty="0">
                <a:cs typeface="Arial"/>
              </a:rPr>
              <a:t> </a:t>
            </a:r>
            <a:r>
              <a:rPr spc="-15" dirty="0">
                <a:cs typeface="Arial"/>
              </a:rPr>
              <a:t>r</a:t>
            </a:r>
            <a:r>
              <a:rPr spc="-10" dirty="0">
                <a:cs typeface="Arial"/>
              </a:rPr>
              <a:t>eputat</a:t>
            </a:r>
            <a:r>
              <a:rPr dirty="0">
                <a:cs typeface="Arial"/>
              </a:rPr>
              <a:t>i</a:t>
            </a:r>
            <a:r>
              <a:rPr spc="-10" dirty="0">
                <a:cs typeface="Arial"/>
              </a:rPr>
              <a:t>on, e</a:t>
            </a:r>
            <a:r>
              <a:rPr dirty="0">
                <a:cs typeface="Arial"/>
              </a:rPr>
              <a:t>l</a:t>
            </a:r>
            <a:r>
              <a:rPr spc="-10" dirty="0">
                <a:cs typeface="Arial"/>
              </a:rPr>
              <a:t>ig</a:t>
            </a:r>
            <a:r>
              <a:rPr dirty="0">
                <a:cs typeface="Arial"/>
              </a:rPr>
              <a:t>i</a:t>
            </a:r>
            <a:r>
              <a:rPr spc="-10" dirty="0">
                <a:cs typeface="Arial"/>
              </a:rPr>
              <a:t>bi</a:t>
            </a:r>
            <a:r>
              <a:rPr spc="-15" dirty="0">
                <a:cs typeface="Arial"/>
              </a:rPr>
              <a:t>li</a:t>
            </a:r>
            <a:r>
              <a:rPr spc="-10" dirty="0">
                <a:cs typeface="Arial"/>
              </a:rPr>
              <a:t>ty</a:t>
            </a:r>
            <a:r>
              <a:rPr spc="-20" dirty="0">
                <a:cs typeface="Arial"/>
              </a:rPr>
              <a:t> </a:t>
            </a:r>
            <a:r>
              <a:rPr spc="-10" dirty="0">
                <a:cs typeface="Arial"/>
              </a:rPr>
              <a:t>for</a:t>
            </a:r>
            <a:r>
              <a:rPr spc="5" dirty="0">
                <a:cs typeface="Arial"/>
              </a:rPr>
              <a:t> </a:t>
            </a:r>
            <a:r>
              <a:rPr spc="-10" dirty="0">
                <a:cs typeface="Arial"/>
              </a:rPr>
              <a:t>p</a:t>
            </a:r>
            <a:r>
              <a:rPr spc="-15" dirty="0">
                <a:cs typeface="Arial"/>
              </a:rPr>
              <a:t>r</a:t>
            </a:r>
            <a:r>
              <a:rPr spc="-10" dirty="0">
                <a:cs typeface="Arial"/>
              </a:rPr>
              <a:t>omot</a:t>
            </a:r>
            <a:r>
              <a:rPr dirty="0">
                <a:cs typeface="Arial"/>
              </a:rPr>
              <a:t>i</a:t>
            </a:r>
            <a:r>
              <a:rPr spc="-10" dirty="0">
                <a:cs typeface="Arial"/>
              </a:rPr>
              <a:t>on</a:t>
            </a:r>
            <a:endParaRPr dirty="0">
              <a:cs typeface="Arial"/>
            </a:endParaRPr>
          </a:p>
          <a:p>
            <a:pPr marL="469900" indent="-457200">
              <a:spcBef>
                <a:spcPts val="464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300990" algn="l"/>
              </a:tabLst>
            </a:pPr>
            <a:r>
              <a:rPr sz="2400" spc="-5" dirty="0">
                <a:cs typeface="Arial"/>
              </a:rPr>
              <a:t>El</a:t>
            </a:r>
            <a:r>
              <a:rPr sz="2400" dirty="0">
                <a:cs typeface="Arial"/>
              </a:rPr>
              <a:t>igibil</a:t>
            </a:r>
            <a:r>
              <a:rPr sz="2400" spc="-5" dirty="0">
                <a:cs typeface="Arial"/>
              </a:rPr>
              <a:t>i</a:t>
            </a:r>
            <a:r>
              <a:rPr sz="2400" spc="-10" dirty="0">
                <a:cs typeface="Arial"/>
              </a:rPr>
              <a:t>t</a:t>
            </a:r>
            <a:r>
              <a:rPr sz="2400" dirty="0">
                <a:cs typeface="Arial"/>
              </a:rPr>
              <a:t>y</a:t>
            </a:r>
          </a:p>
          <a:p>
            <a:pPr marL="756285" lvl="1" indent="-342900">
              <a:spcBef>
                <a:spcPts val="400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701675" algn="l"/>
              </a:tabLst>
            </a:pPr>
            <a:r>
              <a:rPr spc="-15" dirty="0">
                <a:cs typeface="Arial"/>
              </a:rPr>
              <a:t>F</a:t>
            </a:r>
            <a:r>
              <a:rPr spc="-10" dirty="0">
                <a:cs typeface="Arial"/>
              </a:rPr>
              <a:t>a</a:t>
            </a:r>
            <a:r>
              <a:rPr spc="-5" dirty="0">
                <a:cs typeface="Arial"/>
              </a:rPr>
              <a:t>c</a:t>
            </a:r>
            <a:r>
              <a:rPr spc="-10" dirty="0">
                <a:cs typeface="Arial"/>
              </a:rPr>
              <a:t>ulty</a:t>
            </a:r>
            <a:r>
              <a:rPr spc="5" dirty="0">
                <a:cs typeface="Arial"/>
              </a:rPr>
              <a:t> </a:t>
            </a:r>
            <a:r>
              <a:rPr spc="-10" dirty="0">
                <a:cs typeface="Arial"/>
              </a:rPr>
              <a:t>in</a:t>
            </a:r>
            <a:r>
              <a:rPr spc="-15" dirty="0">
                <a:cs typeface="Arial"/>
              </a:rPr>
              <a:t> DoM</a:t>
            </a:r>
            <a:r>
              <a:rPr spc="15" dirty="0">
                <a:cs typeface="Arial"/>
              </a:rPr>
              <a:t> </a:t>
            </a:r>
            <a:r>
              <a:rPr spc="-10" dirty="0">
                <a:cs typeface="Arial"/>
              </a:rPr>
              <a:t>or</a:t>
            </a:r>
            <a:r>
              <a:rPr spc="5" dirty="0">
                <a:cs typeface="Arial"/>
              </a:rPr>
              <a:t> </a:t>
            </a:r>
            <a:r>
              <a:rPr spc="-10" dirty="0">
                <a:cs typeface="Arial"/>
              </a:rPr>
              <a:t>other</a:t>
            </a:r>
            <a:r>
              <a:rPr spc="15" dirty="0">
                <a:cs typeface="Arial"/>
              </a:rPr>
              <a:t> </a:t>
            </a:r>
            <a:r>
              <a:rPr spc="-15" dirty="0">
                <a:cs typeface="Arial"/>
              </a:rPr>
              <a:t>U</a:t>
            </a:r>
            <a:r>
              <a:rPr spc="-5" dirty="0">
                <a:cs typeface="Arial"/>
              </a:rPr>
              <a:t> </a:t>
            </a:r>
            <a:r>
              <a:rPr spc="-10" dirty="0">
                <a:cs typeface="Arial"/>
              </a:rPr>
              <a:t>of</a:t>
            </a:r>
            <a:r>
              <a:rPr spc="10" dirty="0">
                <a:cs typeface="Arial"/>
              </a:rPr>
              <a:t> </a:t>
            </a:r>
            <a:r>
              <a:rPr spc="-10" dirty="0">
                <a:cs typeface="Arial"/>
              </a:rPr>
              <a:t>T</a:t>
            </a:r>
            <a:r>
              <a:rPr spc="5" dirty="0">
                <a:cs typeface="Arial"/>
              </a:rPr>
              <a:t> </a:t>
            </a:r>
            <a:r>
              <a:rPr spc="-10" dirty="0">
                <a:cs typeface="Arial"/>
              </a:rPr>
              <a:t>depa</a:t>
            </a:r>
            <a:r>
              <a:rPr spc="-15" dirty="0">
                <a:cs typeface="Arial"/>
              </a:rPr>
              <a:t>r</a:t>
            </a:r>
            <a:r>
              <a:rPr spc="-10" dirty="0">
                <a:cs typeface="Arial"/>
              </a:rPr>
              <a:t>tment</a:t>
            </a:r>
            <a:r>
              <a:rPr spc="-5" dirty="0">
                <a:cs typeface="Arial"/>
              </a:rPr>
              <a:t>s,</a:t>
            </a:r>
            <a:r>
              <a:rPr spc="35" dirty="0">
                <a:cs typeface="Arial"/>
              </a:rPr>
              <a:t> </a:t>
            </a:r>
            <a:r>
              <a:rPr spc="-10" dirty="0">
                <a:cs typeface="Arial"/>
              </a:rPr>
              <a:t>e.g.,</a:t>
            </a:r>
            <a:r>
              <a:rPr spc="30" dirty="0">
                <a:cs typeface="Arial"/>
              </a:rPr>
              <a:t> </a:t>
            </a:r>
            <a:r>
              <a:rPr spc="-10" dirty="0">
                <a:cs typeface="Arial"/>
              </a:rPr>
              <a:t>Su</a:t>
            </a:r>
            <a:r>
              <a:rPr spc="-15" dirty="0">
                <a:cs typeface="Arial"/>
              </a:rPr>
              <a:t>r</a:t>
            </a:r>
            <a:r>
              <a:rPr spc="-10" dirty="0">
                <a:cs typeface="Arial"/>
              </a:rPr>
              <a:t>ge</a:t>
            </a:r>
            <a:r>
              <a:rPr spc="-15" dirty="0">
                <a:cs typeface="Arial"/>
              </a:rPr>
              <a:t>r</a:t>
            </a:r>
            <a:r>
              <a:rPr spc="-10" dirty="0">
                <a:cs typeface="Arial"/>
              </a:rPr>
              <a:t>y</a:t>
            </a:r>
            <a:endParaRPr lang="en-US" spc="-10" dirty="0">
              <a:cs typeface="Arial"/>
            </a:endParaRPr>
          </a:p>
          <a:p>
            <a:pPr marL="756285" lvl="1" indent="-342900">
              <a:spcBef>
                <a:spcPts val="400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701675" algn="l"/>
              </a:tabLst>
            </a:pPr>
            <a:r>
              <a:rPr lang="en-US" b="1" spc="-15" dirty="0" smtClean="0">
                <a:solidFill>
                  <a:schemeClr val="accent6"/>
                </a:solidFill>
                <a:cs typeface="Arial"/>
              </a:rPr>
              <a:t>N</a:t>
            </a:r>
            <a:r>
              <a:rPr lang="en-US" b="1" spc="-25" dirty="0" smtClean="0">
                <a:solidFill>
                  <a:schemeClr val="accent6"/>
                </a:solidFill>
                <a:cs typeface="Arial"/>
              </a:rPr>
              <a:t>o</a:t>
            </a:r>
            <a:r>
              <a:rPr lang="en-US" b="1" spc="-10" dirty="0" smtClean="0">
                <a:solidFill>
                  <a:schemeClr val="accent6"/>
                </a:solidFill>
                <a:cs typeface="Arial"/>
              </a:rPr>
              <a:t>t</a:t>
            </a:r>
            <a:r>
              <a:rPr lang="en-US" b="1" spc="20" dirty="0" smtClean="0">
                <a:solidFill>
                  <a:schemeClr val="accent6"/>
                </a:solidFill>
                <a:cs typeface="Arial"/>
              </a:rPr>
              <a:t> </a:t>
            </a:r>
            <a:r>
              <a:rPr lang="en-US" b="1" spc="-10" dirty="0" smtClean="0">
                <a:solidFill>
                  <a:schemeClr val="accent6"/>
                </a:solidFill>
                <a:cs typeface="Arial"/>
              </a:rPr>
              <a:t>in</a:t>
            </a:r>
            <a:r>
              <a:rPr lang="en-US" b="1" spc="10" dirty="0" smtClean="0">
                <a:solidFill>
                  <a:schemeClr val="accent6"/>
                </a:solidFill>
                <a:cs typeface="Arial"/>
              </a:rPr>
              <a:t> </a:t>
            </a:r>
            <a:r>
              <a:rPr lang="en-US" b="1" spc="-15" dirty="0" smtClean="0">
                <a:solidFill>
                  <a:schemeClr val="accent6"/>
                </a:solidFill>
                <a:cs typeface="Arial"/>
              </a:rPr>
              <a:t>y</a:t>
            </a:r>
            <a:r>
              <a:rPr lang="en-US" b="1" spc="-25" dirty="0" smtClean="0">
                <a:solidFill>
                  <a:schemeClr val="accent6"/>
                </a:solidFill>
                <a:cs typeface="Arial"/>
              </a:rPr>
              <a:t>o</a:t>
            </a:r>
            <a:r>
              <a:rPr lang="en-US" b="1" spc="-15" dirty="0" smtClean="0">
                <a:solidFill>
                  <a:schemeClr val="accent6"/>
                </a:solidFill>
                <a:cs typeface="Arial"/>
              </a:rPr>
              <a:t>ur</a:t>
            </a:r>
            <a:r>
              <a:rPr lang="en-US" b="1" spc="-5" dirty="0" smtClean="0">
                <a:solidFill>
                  <a:schemeClr val="accent6"/>
                </a:solidFill>
                <a:cs typeface="Arial"/>
              </a:rPr>
              <a:t> </a:t>
            </a:r>
            <a:r>
              <a:rPr lang="en-US" b="1" spc="-10" dirty="0" smtClean="0">
                <a:solidFill>
                  <a:schemeClr val="accent6"/>
                </a:solidFill>
                <a:cs typeface="Arial"/>
              </a:rPr>
              <a:t>universi</a:t>
            </a:r>
            <a:r>
              <a:rPr lang="en-US" b="1" spc="-15" dirty="0" smtClean="0">
                <a:solidFill>
                  <a:schemeClr val="accent6"/>
                </a:solidFill>
                <a:cs typeface="Arial"/>
              </a:rPr>
              <a:t>ty</a:t>
            </a:r>
            <a:r>
              <a:rPr lang="en-US" b="1" dirty="0" smtClean="0">
                <a:solidFill>
                  <a:schemeClr val="accent6"/>
                </a:solidFill>
                <a:cs typeface="Arial"/>
              </a:rPr>
              <a:t> </a:t>
            </a:r>
            <a:r>
              <a:rPr lang="en-US" b="1" spc="-10" dirty="0" smtClean="0">
                <a:solidFill>
                  <a:schemeClr val="accent6"/>
                </a:solidFill>
                <a:cs typeface="Arial"/>
              </a:rPr>
              <a:t>divisi</a:t>
            </a:r>
            <a:r>
              <a:rPr lang="en-US" b="1" spc="-25" dirty="0" smtClean="0">
                <a:solidFill>
                  <a:schemeClr val="accent6"/>
                </a:solidFill>
                <a:cs typeface="Arial"/>
              </a:rPr>
              <a:t>o</a:t>
            </a:r>
            <a:r>
              <a:rPr lang="en-US" b="1" spc="-15" dirty="0" smtClean="0">
                <a:solidFill>
                  <a:schemeClr val="accent6"/>
                </a:solidFill>
                <a:cs typeface="Arial"/>
              </a:rPr>
              <a:t>n or hospital</a:t>
            </a:r>
            <a:endParaRPr lang="en-US" b="1" dirty="0" smtClean="0">
              <a:solidFill>
                <a:schemeClr val="accent6"/>
              </a:solidFill>
              <a:cs typeface="Arial"/>
            </a:endParaRPr>
          </a:p>
          <a:p>
            <a:pPr marL="756285" lvl="1" indent="-342900">
              <a:spcBef>
                <a:spcPts val="380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701675" algn="l"/>
              </a:tabLst>
            </a:pPr>
            <a:r>
              <a:rPr spc="-15" dirty="0" smtClean="0">
                <a:cs typeface="Arial"/>
              </a:rPr>
              <a:t>N</a:t>
            </a:r>
            <a:r>
              <a:rPr spc="-25" dirty="0" smtClean="0">
                <a:cs typeface="Arial"/>
              </a:rPr>
              <a:t>O</a:t>
            </a:r>
            <a:r>
              <a:rPr spc="-10" dirty="0" smtClean="0">
                <a:cs typeface="Arial"/>
              </a:rPr>
              <a:t>T</a:t>
            </a:r>
            <a:r>
              <a:rPr spc="20" dirty="0" smtClean="0">
                <a:cs typeface="Arial"/>
              </a:rPr>
              <a:t> </a:t>
            </a:r>
            <a:r>
              <a:rPr spc="-5" dirty="0">
                <a:cs typeface="Arial"/>
              </a:rPr>
              <a:t>c</a:t>
            </a:r>
            <a:r>
              <a:rPr spc="-10" dirty="0">
                <a:cs typeface="Arial"/>
              </a:rPr>
              <a:t>lo</a:t>
            </a:r>
            <a:r>
              <a:rPr spc="-5" dirty="0">
                <a:cs typeface="Arial"/>
              </a:rPr>
              <a:t>s</a:t>
            </a:r>
            <a:r>
              <a:rPr spc="-10" dirty="0">
                <a:cs typeface="Arial"/>
              </a:rPr>
              <a:t>e</a:t>
            </a:r>
            <a:r>
              <a:rPr spc="-15" dirty="0">
                <a:cs typeface="Arial"/>
              </a:rPr>
              <a:t> </a:t>
            </a:r>
            <a:r>
              <a:rPr lang="en-US" spc="-15" dirty="0">
                <a:cs typeface="Arial"/>
              </a:rPr>
              <a:t>colleagues, </a:t>
            </a:r>
            <a:r>
              <a:rPr spc="-5" dirty="0">
                <a:cs typeface="Arial"/>
              </a:rPr>
              <a:t>c</a:t>
            </a:r>
            <a:r>
              <a:rPr spc="-10" dirty="0">
                <a:cs typeface="Arial"/>
              </a:rPr>
              <a:t>o</a:t>
            </a:r>
            <a:r>
              <a:rPr dirty="0">
                <a:cs typeface="Arial"/>
              </a:rPr>
              <a:t>l</a:t>
            </a:r>
            <a:r>
              <a:rPr spc="-10" dirty="0">
                <a:cs typeface="Arial"/>
              </a:rPr>
              <a:t>labo</a:t>
            </a:r>
            <a:r>
              <a:rPr spc="-15" dirty="0">
                <a:cs typeface="Arial"/>
              </a:rPr>
              <a:t>r</a:t>
            </a:r>
            <a:r>
              <a:rPr spc="-10" dirty="0">
                <a:cs typeface="Arial"/>
              </a:rPr>
              <a:t>ato</a:t>
            </a:r>
            <a:r>
              <a:rPr spc="-15" dirty="0">
                <a:cs typeface="Arial"/>
              </a:rPr>
              <a:t>r</a:t>
            </a:r>
            <a:r>
              <a:rPr spc="-10" dirty="0">
                <a:cs typeface="Arial"/>
              </a:rPr>
              <a:t>s</a:t>
            </a:r>
            <a:r>
              <a:rPr lang="en-US" spc="5" dirty="0">
                <a:cs typeface="Arial"/>
              </a:rPr>
              <a:t>, teachers, mentors, supervisors, friends</a:t>
            </a:r>
          </a:p>
          <a:p>
            <a:pPr marL="756285" lvl="1" indent="-342900">
              <a:spcBef>
                <a:spcPts val="380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701675" algn="l"/>
              </a:tabLst>
            </a:pPr>
            <a:r>
              <a:rPr spc="-15" dirty="0">
                <a:cs typeface="Arial"/>
              </a:rPr>
              <a:t>N</a:t>
            </a:r>
            <a:r>
              <a:rPr spc="-25" dirty="0">
                <a:cs typeface="Arial"/>
              </a:rPr>
              <a:t>O</a:t>
            </a:r>
            <a:r>
              <a:rPr spc="-10" dirty="0">
                <a:cs typeface="Arial"/>
              </a:rPr>
              <a:t>T</a:t>
            </a:r>
            <a:r>
              <a:rPr spc="20" dirty="0">
                <a:cs typeface="Arial"/>
              </a:rPr>
              <a:t> </a:t>
            </a:r>
            <a:r>
              <a:rPr spc="-15" dirty="0">
                <a:cs typeface="Arial"/>
              </a:rPr>
              <a:t>member</a:t>
            </a:r>
            <a:r>
              <a:rPr spc="-10" dirty="0">
                <a:cs typeface="Arial"/>
              </a:rPr>
              <a:t>s</a:t>
            </a:r>
            <a:r>
              <a:rPr spc="15" dirty="0">
                <a:cs typeface="Arial"/>
              </a:rPr>
              <a:t> </a:t>
            </a:r>
            <a:r>
              <a:rPr spc="-10" dirty="0">
                <a:cs typeface="Arial"/>
              </a:rPr>
              <a:t>of</a:t>
            </a:r>
            <a:r>
              <a:rPr spc="10" dirty="0">
                <a:cs typeface="Arial"/>
              </a:rPr>
              <a:t> </a:t>
            </a:r>
            <a:r>
              <a:rPr spc="-10" dirty="0">
                <a:cs typeface="Arial"/>
              </a:rPr>
              <a:t>the</a:t>
            </a:r>
            <a:r>
              <a:rPr spc="10" dirty="0">
                <a:cs typeface="Arial"/>
              </a:rPr>
              <a:t> </a:t>
            </a:r>
            <a:r>
              <a:rPr spc="-15" dirty="0">
                <a:cs typeface="Arial"/>
              </a:rPr>
              <a:t>DoM</a:t>
            </a:r>
            <a:r>
              <a:rPr spc="10" dirty="0">
                <a:cs typeface="Arial"/>
              </a:rPr>
              <a:t> </a:t>
            </a:r>
            <a:r>
              <a:rPr spc="-10" dirty="0">
                <a:cs typeface="Arial"/>
              </a:rPr>
              <a:t>p</a:t>
            </a:r>
            <a:r>
              <a:rPr spc="-15" dirty="0">
                <a:cs typeface="Arial"/>
              </a:rPr>
              <a:t>r</a:t>
            </a:r>
            <a:r>
              <a:rPr spc="-10" dirty="0">
                <a:cs typeface="Arial"/>
              </a:rPr>
              <a:t>omot</a:t>
            </a:r>
            <a:r>
              <a:rPr dirty="0">
                <a:cs typeface="Arial"/>
              </a:rPr>
              <a:t>i</a:t>
            </a:r>
            <a:r>
              <a:rPr spc="-10" dirty="0">
                <a:cs typeface="Arial"/>
              </a:rPr>
              <a:t>on</a:t>
            </a:r>
            <a:r>
              <a:rPr spc="10" dirty="0">
                <a:cs typeface="Arial"/>
              </a:rPr>
              <a:t> </a:t>
            </a:r>
            <a:r>
              <a:rPr spc="-5" dirty="0">
                <a:cs typeface="Arial"/>
              </a:rPr>
              <a:t>c</a:t>
            </a:r>
            <a:r>
              <a:rPr spc="-15" dirty="0">
                <a:cs typeface="Arial"/>
              </a:rPr>
              <a:t>omm</a:t>
            </a:r>
            <a:r>
              <a:rPr dirty="0">
                <a:cs typeface="Arial"/>
              </a:rPr>
              <a:t>i</a:t>
            </a:r>
            <a:r>
              <a:rPr spc="-10" dirty="0">
                <a:cs typeface="Arial"/>
              </a:rPr>
              <a:t>ttee</a:t>
            </a:r>
            <a:endParaRPr dirty="0">
              <a:cs typeface="Arial"/>
            </a:endParaRPr>
          </a:p>
          <a:p>
            <a:pPr marL="756285" lvl="1" indent="-342900">
              <a:spcBef>
                <a:spcPts val="384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701675" algn="l"/>
              </a:tabLst>
            </a:pPr>
            <a:r>
              <a:rPr spc="-15" dirty="0">
                <a:cs typeface="Arial"/>
              </a:rPr>
              <a:t>No</a:t>
            </a:r>
            <a:r>
              <a:rPr spc="-5" dirty="0">
                <a:cs typeface="Arial"/>
              </a:rPr>
              <a:t> c</a:t>
            </a:r>
            <a:r>
              <a:rPr spc="-10" dirty="0">
                <a:cs typeface="Arial"/>
              </a:rPr>
              <a:t>o</a:t>
            </a:r>
            <a:r>
              <a:rPr dirty="0">
                <a:cs typeface="Arial"/>
              </a:rPr>
              <a:t>ll</a:t>
            </a:r>
            <a:r>
              <a:rPr spc="-10" dirty="0">
                <a:cs typeface="Arial"/>
              </a:rPr>
              <a:t>abo</a:t>
            </a:r>
            <a:r>
              <a:rPr spc="-15" dirty="0">
                <a:cs typeface="Arial"/>
              </a:rPr>
              <a:t>r</a:t>
            </a:r>
            <a:r>
              <a:rPr spc="-10" dirty="0">
                <a:cs typeface="Arial"/>
              </a:rPr>
              <a:t>ation</a:t>
            </a:r>
            <a:r>
              <a:rPr spc="-15" dirty="0">
                <a:cs typeface="Arial"/>
              </a:rPr>
              <a:t> </a:t>
            </a:r>
            <a:r>
              <a:rPr spc="-10" dirty="0">
                <a:cs typeface="Arial"/>
              </a:rPr>
              <a:t>in</a:t>
            </a:r>
            <a:r>
              <a:rPr spc="-5" dirty="0">
                <a:cs typeface="Arial"/>
              </a:rPr>
              <a:t> </a:t>
            </a:r>
            <a:r>
              <a:rPr spc="-10" dirty="0">
                <a:cs typeface="Arial"/>
              </a:rPr>
              <a:t>the</a:t>
            </a:r>
            <a:r>
              <a:rPr spc="10" dirty="0">
                <a:cs typeface="Arial"/>
              </a:rPr>
              <a:t> </a:t>
            </a:r>
            <a:r>
              <a:rPr spc="-10" dirty="0">
                <a:cs typeface="Arial"/>
              </a:rPr>
              <a:t>pa</a:t>
            </a:r>
            <a:r>
              <a:rPr spc="-5" dirty="0">
                <a:cs typeface="Arial"/>
              </a:rPr>
              <a:t>st </a:t>
            </a:r>
            <a:r>
              <a:rPr spc="-10" dirty="0">
                <a:cs typeface="Arial"/>
              </a:rPr>
              <a:t>5</a:t>
            </a:r>
            <a:r>
              <a:rPr spc="10" dirty="0">
                <a:cs typeface="Arial"/>
              </a:rPr>
              <a:t> </a:t>
            </a:r>
            <a:r>
              <a:rPr spc="-30" dirty="0">
                <a:cs typeface="Arial"/>
              </a:rPr>
              <a:t>y</a:t>
            </a:r>
            <a:r>
              <a:rPr spc="-10" dirty="0">
                <a:cs typeface="Arial"/>
              </a:rPr>
              <a:t>ea</a:t>
            </a:r>
            <a:r>
              <a:rPr spc="-15" dirty="0">
                <a:cs typeface="Arial"/>
              </a:rPr>
              <a:t>r</a:t>
            </a:r>
            <a:r>
              <a:rPr spc="-10" dirty="0">
                <a:cs typeface="Arial"/>
              </a:rPr>
              <a:t>s</a:t>
            </a:r>
            <a:endParaRPr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366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802" y="1334842"/>
            <a:ext cx="4572396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46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4467" y="1062086"/>
            <a:ext cx="11029616" cy="644727"/>
          </a:xfrm>
          <a:prstGeom prst="rect">
            <a:avLst/>
          </a:prstGeom>
        </p:spPr>
        <p:txBody>
          <a:bodyPr vert="horz" wrap="square" lIns="0" tIns="150812" rIns="0" bIns="0" rtlCol="0" anchor="b">
            <a:spAutoFit/>
          </a:bodyPr>
          <a:lstStyle/>
          <a:p>
            <a:pPr marL="10795"/>
            <a:r>
              <a:rPr sz="3200" dirty="0"/>
              <a:t>Student</a:t>
            </a:r>
            <a:r>
              <a:rPr sz="3200" spc="10" dirty="0"/>
              <a:t> </a:t>
            </a:r>
            <a:r>
              <a:rPr sz="3200" spc="-5" dirty="0"/>
              <a:t>T</a:t>
            </a:r>
            <a:r>
              <a:rPr sz="3200" dirty="0"/>
              <a:t>estimonials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4467" y="2072641"/>
            <a:ext cx="8369300" cy="2100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300990" algn="l"/>
              </a:tabLst>
            </a:pPr>
            <a:r>
              <a:rPr sz="2400" spc="-5" dirty="0">
                <a:solidFill>
                  <a:srgbClr val="001948"/>
                </a:solidFill>
                <a:cs typeface="Arial"/>
              </a:rPr>
              <a:t>E</a:t>
            </a:r>
            <a:r>
              <a:rPr sz="2400" dirty="0">
                <a:solidFill>
                  <a:srgbClr val="001948"/>
                </a:solidFill>
                <a:cs typeface="Arial"/>
              </a:rPr>
              <a:t>IG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H</a:t>
            </a:r>
            <a:r>
              <a:rPr sz="2400" dirty="0">
                <a:solidFill>
                  <a:srgbClr val="001948"/>
                </a:solidFill>
                <a:cs typeface="Arial"/>
              </a:rPr>
              <a:t>T</a:t>
            </a:r>
            <a:r>
              <a:rPr sz="2400" spc="-10" dirty="0">
                <a:solidFill>
                  <a:srgbClr val="001948"/>
                </a:solidFill>
                <a:cs typeface="Arial"/>
              </a:rPr>
              <a:t> 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na</a:t>
            </a:r>
            <a:r>
              <a:rPr sz="2400" dirty="0">
                <a:solidFill>
                  <a:srgbClr val="001948"/>
                </a:solidFill>
                <a:cs typeface="Arial"/>
              </a:rPr>
              <a:t>m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e</a:t>
            </a:r>
            <a:r>
              <a:rPr sz="2400" dirty="0">
                <a:solidFill>
                  <a:srgbClr val="001948"/>
                </a:solidFill>
                <a:cs typeface="Arial"/>
              </a:rPr>
              <a:t>s r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equi</a:t>
            </a:r>
            <a:r>
              <a:rPr sz="2400" dirty="0">
                <a:solidFill>
                  <a:srgbClr val="001948"/>
                </a:solidFill>
                <a:cs typeface="Arial"/>
              </a:rPr>
              <a:t>r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e</a:t>
            </a:r>
            <a:r>
              <a:rPr sz="2400" dirty="0">
                <a:solidFill>
                  <a:srgbClr val="001948"/>
                </a:solidFill>
                <a:cs typeface="Arial"/>
              </a:rPr>
              <a:t>d</a:t>
            </a:r>
            <a:r>
              <a:rPr sz="2400" spc="25" dirty="0">
                <a:solidFill>
                  <a:srgbClr val="001948"/>
                </a:solidFill>
                <a:cs typeface="Arial"/>
              </a:rPr>
              <a:t> </a:t>
            </a:r>
            <a:r>
              <a:rPr sz="2400" dirty="0">
                <a:solidFill>
                  <a:srgbClr val="001948"/>
                </a:solidFill>
                <a:cs typeface="Arial"/>
              </a:rPr>
              <a:t>fr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o</a:t>
            </a:r>
            <a:r>
              <a:rPr sz="2400" dirty="0">
                <a:solidFill>
                  <a:srgbClr val="001948"/>
                </a:solidFill>
                <a:cs typeface="Arial"/>
              </a:rPr>
              <a:t>m</a:t>
            </a:r>
            <a:r>
              <a:rPr sz="2400" spc="-15" dirty="0">
                <a:solidFill>
                  <a:srgbClr val="001948"/>
                </a:solidFill>
                <a:cs typeface="Arial"/>
              </a:rPr>
              <a:t> </a:t>
            </a:r>
            <a:r>
              <a:rPr sz="2400" dirty="0">
                <a:solidFill>
                  <a:srgbClr val="001948"/>
                </a:solidFill>
                <a:cs typeface="Arial"/>
              </a:rPr>
              <a:t>y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ou</a:t>
            </a:r>
            <a:endParaRPr sz="2400" dirty="0">
              <a:cs typeface="Arial"/>
            </a:endParaRPr>
          </a:p>
          <a:p>
            <a:pPr marL="757555" lvl="1" indent="-342900">
              <a:spcBef>
                <a:spcPts val="484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701675" algn="l"/>
              </a:tabLst>
            </a:pPr>
            <a:r>
              <a:rPr sz="2000" dirty="0">
                <a:solidFill>
                  <a:srgbClr val="001948"/>
                </a:solidFill>
                <a:cs typeface="Arial"/>
              </a:rPr>
              <a:t>Current</a:t>
            </a:r>
            <a:r>
              <a:rPr sz="2000" spc="-50" dirty="0">
                <a:solidFill>
                  <a:srgbClr val="001948"/>
                </a:solidFill>
                <a:cs typeface="Arial"/>
              </a:rPr>
              <a:t> </a:t>
            </a:r>
            <a:r>
              <a:rPr sz="2000" dirty="0">
                <a:solidFill>
                  <a:srgbClr val="001948"/>
                </a:solidFill>
                <a:cs typeface="Arial"/>
              </a:rPr>
              <a:t>and</a:t>
            </a:r>
            <a:r>
              <a:rPr sz="2000" spc="-15" dirty="0">
                <a:solidFill>
                  <a:srgbClr val="001948"/>
                </a:solidFill>
                <a:cs typeface="Arial"/>
              </a:rPr>
              <a:t> </a:t>
            </a:r>
            <a:r>
              <a:rPr sz="2000" spc="-10" dirty="0">
                <a:solidFill>
                  <a:srgbClr val="001948"/>
                </a:solidFill>
                <a:cs typeface="Arial"/>
              </a:rPr>
              <a:t>f</a:t>
            </a:r>
            <a:r>
              <a:rPr sz="2000" dirty="0">
                <a:solidFill>
                  <a:srgbClr val="001948"/>
                </a:solidFill>
                <a:cs typeface="Arial"/>
              </a:rPr>
              <a:t>or</a:t>
            </a:r>
            <a:r>
              <a:rPr sz="2000" spc="-5" dirty="0">
                <a:solidFill>
                  <a:srgbClr val="001948"/>
                </a:solidFill>
                <a:cs typeface="Arial"/>
              </a:rPr>
              <a:t>m</a:t>
            </a:r>
            <a:r>
              <a:rPr sz="2000" dirty="0">
                <a:solidFill>
                  <a:srgbClr val="001948"/>
                </a:solidFill>
                <a:cs typeface="Arial"/>
              </a:rPr>
              <a:t>er</a:t>
            </a:r>
            <a:r>
              <a:rPr sz="2000" spc="-40" dirty="0">
                <a:solidFill>
                  <a:srgbClr val="001948"/>
                </a:solidFill>
                <a:cs typeface="Arial"/>
              </a:rPr>
              <a:t> </a:t>
            </a:r>
            <a:r>
              <a:rPr sz="2000" spc="-10" dirty="0">
                <a:solidFill>
                  <a:srgbClr val="001948"/>
                </a:solidFill>
                <a:cs typeface="Arial"/>
              </a:rPr>
              <a:t>t</a:t>
            </a:r>
            <a:r>
              <a:rPr sz="2000" dirty="0">
                <a:solidFill>
                  <a:srgbClr val="001948"/>
                </a:solidFill>
                <a:cs typeface="Arial"/>
              </a:rPr>
              <a:t>rainees</a:t>
            </a:r>
            <a:r>
              <a:rPr lang="en-US" sz="2000" dirty="0">
                <a:solidFill>
                  <a:srgbClr val="001948"/>
                </a:solidFill>
                <a:cs typeface="Arial"/>
              </a:rPr>
              <a:t> </a:t>
            </a:r>
            <a:r>
              <a:rPr lang="en-US" sz="2000" i="1" dirty="0">
                <a:solidFill>
                  <a:srgbClr val="001948"/>
                </a:solidFill>
                <a:cs typeface="Arial"/>
              </a:rPr>
              <a:t>since your last promotion</a:t>
            </a:r>
          </a:p>
          <a:p>
            <a:pPr marL="757555" lvl="1" indent="-342900">
              <a:spcBef>
                <a:spcPts val="484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701675" algn="l"/>
              </a:tabLst>
            </a:pPr>
            <a:r>
              <a:rPr sz="2000" spc="-10" dirty="0">
                <a:solidFill>
                  <a:srgbClr val="001948"/>
                </a:solidFill>
                <a:cs typeface="Arial"/>
              </a:rPr>
              <a:t>I</a:t>
            </a:r>
            <a:r>
              <a:rPr sz="2000" dirty="0">
                <a:solidFill>
                  <a:srgbClr val="001948"/>
                </a:solidFill>
                <a:cs typeface="Arial"/>
              </a:rPr>
              <a:t>dea</a:t>
            </a:r>
            <a:r>
              <a:rPr sz="2000" spc="-5" dirty="0">
                <a:solidFill>
                  <a:srgbClr val="001948"/>
                </a:solidFill>
                <a:cs typeface="Arial"/>
              </a:rPr>
              <a:t>l</a:t>
            </a:r>
            <a:r>
              <a:rPr sz="2000" dirty="0">
                <a:solidFill>
                  <a:srgbClr val="001948"/>
                </a:solidFill>
                <a:cs typeface="Arial"/>
              </a:rPr>
              <a:t>ly</a:t>
            </a:r>
            <a:r>
              <a:rPr sz="2000" spc="-15" dirty="0">
                <a:solidFill>
                  <a:srgbClr val="001948"/>
                </a:solidFill>
                <a:cs typeface="Arial"/>
              </a:rPr>
              <a:t> </a:t>
            </a:r>
            <a:r>
              <a:rPr sz="2000" dirty="0">
                <a:solidFill>
                  <a:srgbClr val="001948"/>
                </a:solidFill>
                <a:cs typeface="Arial"/>
              </a:rPr>
              <a:t>a</a:t>
            </a:r>
            <a:r>
              <a:rPr sz="2000" spc="5" dirty="0">
                <a:solidFill>
                  <a:srgbClr val="001948"/>
                </a:solidFill>
                <a:cs typeface="Arial"/>
              </a:rPr>
              <a:t>c</a:t>
            </a:r>
            <a:r>
              <a:rPr sz="2000" dirty="0">
                <a:solidFill>
                  <a:srgbClr val="001948"/>
                </a:solidFill>
                <a:cs typeface="Arial"/>
              </a:rPr>
              <a:t>ro</a:t>
            </a:r>
            <a:r>
              <a:rPr sz="2000" spc="5" dirty="0">
                <a:solidFill>
                  <a:srgbClr val="001948"/>
                </a:solidFill>
                <a:cs typeface="Arial"/>
              </a:rPr>
              <a:t>s</a:t>
            </a:r>
            <a:r>
              <a:rPr sz="2000" dirty="0">
                <a:solidFill>
                  <a:srgbClr val="001948"/>
                </a:solidFill>
                <a:cs typeface="Arial"/>
              </a:rPr>
              <a:t>s</a:t>
            </a:r>
            <a:r>
              <a:rPr sz="2000" spc="-35" dirty="0">
                <a:solidFill>
                  <a:srgbClr val="001948"/>
                </a:solidFill>
                <a:cs typeface="Arial"/>
              </a:rPr>
              <a:t> </a:t>
            </a:r>
            <a:r>
              <a:rPr sz="2000" spc="-5" dirty="0">
                <a:solidFill>
                  <a:srgbClr val="001948"/>
                </a:solidFill>
                <a:cs typeface="Arial"/>
              </a:rPr>
              <a:t>m</a:t>
            </a:r>
            <a:r>
              <a:rPr sz="2000" dirty="0">
                <a:solidFill>
                  <a:srgbClr val="001948"/>
                </a:solidFill>
                <a:cs typeface="Arial"/>
              </a:rPr>
              <a:t>ul</a:t>
            </a:r>
            <a:r>
              <a:rPr sz="2000" spc="-10" dirty="0">
                <a:solidFill>
                  <a:srgbClr val="001948"/>
                </a:solidFill>
                <a:cs typeface="Arial"/>
              </a:rPr>
              <a:t>t</a:t>
            </a:r>
            <a:r>
              <a:rPr sz="2000" dirty="0">
                <a:solidFill>
                  <a:srgbClr val="001948"/>
                </a:solidFill>
                <a:cs typeface="Arial"/>
              </a:rPr>
              <a:t>ip</a:t>
            </a:r>
            <a:r>
              <a:rPr sz="2000" spc="-5" dirty="0">
                <a:solidFill>
                  <a:srgbClr val="001948"/>
                </a:solidFill>
                <a:cs typeface="Arial"/>
              </a:rPr>
              <a:t>l</a:t>
            </a:r>
            <a:r>
              <a:rPr sz="2000" dirty="0">
                <a:solidFill>
                  <a:srgbClr val="001948"/>
                </a:solidFill>
                <a:cs typeface="Arial"/>
              </a:rPr>
              <a:t>e</a:t>
            </a:r>
            <a:r>
              <a:rPr sz="2000" spc="-15" dirty="0">
                <a:solidFill>
                  <a:srgbClr val="001948"/>
                </a:solidFill>
                <a:cs typeface="Arial"/>
              </a:rPr>
              <a:t> </a:t>
            </a:r>
            <a:r>
              <a:rPr sz="2000" dirty="0">
                <a:solidFill>
                  <a:srgbClr val="001948"/>
                </a:solidFill>
                <a:cs typeface="Arial"/>
              </a:rPr>
              <a:t>le</a:t>
            </a:r>
            <a:r>
              <a:rPr sz="2000" spc="-10" dirty="0">
                <a:solidFill>
                  <a:srgbClr val="001948"/>
                </a:solidFill>
                <a:cs typeface="Arial"/>
              </a:rPr>
              <a:t>v</a:t>
            </a:r>
            <a:r>
              <a:rPr sz="2000" dirty="0">
                <a:solidFill>
                  <a:srgbClr val="001948"/>
                </a:solidFill>
                <a:cs typeface="Arial"/>
              </a:rPr>
              <a:t>e</a:t>
            </a:r>
            <a:r>
              <a:rPr sz="2000" spc="-5" dirty="0">
                <a:solidFill>
                  <a:srgbClr val="001948"/>
                </a:solidFill>
                <a:cs typeface="Arial"/>
              </a:rPr>
              <a:t>l</a:t>
            </a:r>
            <a:r>
              <a:rPr sz="2000" dirty="0">
                <a:solidFill>
                  <a:srgbClr val="001948"/>
                </a:solidFill>
                <a:cs typeface="Arial"/>
              </a:rPr>
              <a:t>s</a:t>
            </a:r>
            <a:endParaRPr sz="2000" dirty="0">
              <a:cs typeface="Arial"/>
            </a:endParaRPr>
          </a:p>
          <a:p>
            <a:pPr marL="757555" marR="5080" lvl="1" indent="-342900">
              <a:spcBef>
                <a:spcPts val="480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701675" algn="l"/>
              </a:tabLst>
            </a:pPr>
            <a:r>
              <a:rPr sz="2000" spc="-5" dirty="0">
                <a:solidFill>
                  <a:srgbClr val="001948"/>
                </a:solidFill>
                <a:cs typeface="Arial"/>
              </a:rPr>
              <a:t>A</a:t>
            </a:r>
            <a:r>
              <a:rPr sz="2000" spc="-10" dirty="0">
                <a:solidFill>
                  <a:srgbClr val="001948"/>
                </a:solidFill>
                <a:cs typeface="Arial"/>
              </a:rPr>
              <a:t>tt</a:t>
            </a:r>
            <a:r>
              <a:rPr sz="2000" dirty="0">
                <a:solidFill>
                  <a:srgbClr val="001948"/>
                </a:solidFill>
                <a:cs typeface="Arial"/>
              </a:rPr>
              <a:t>e</a:t>
            </a:r>
            <a:r>
              <a:rPr sz="2000" spc="5" dirty="0">
                <a:solidFill>
                  <a:srgbClr val="001948"/>
                </a:solidFill>
                <a:cs typeface="Arial"/>
              </a:rPr>
              <a:t>s</a:t>
            </a:r>
            <a:r>
              <a:rPr sz="2000" dirty="0">
                <a:solidFill>
                  <a:srgbClr val="001948"/>
                </a:solidFill>
                <a:cs typeface="Arial"/>
              </a:rPr>
              <a:t>t</a:t>
            </a:r>
            <a:r>
              <a:rPr sz="2000" spc="-25" dirty="0">
                <a:solidFill>
                  <a:srgbClr val="001948"/>
                </a:solidFill>
                <a:cs typeface="Arial"/>
              </a:rPr>
              <a:t> </a:t>
            </a:r>
            <a:r>
              <a:rPr sz="2000" spc="-10" dirty="0">
                <a:solidFill>
                  <a:srgbClr val="001948"/>
                </a:solidFill>
                <a:cs typeface="Arial"/>
              </a:rPr>
              <a:t>t</a:t>
            </a:r>
            <a:r>
              <a:rPr sz="2000" dirty="0">
                <a:solidFill>
                  <a:srgbClr val="001948"/>
                </a:solidFill>
                <a:cs typeface="Arial"/>
              </a:rPr>
              <a:t>o</a:t>
            </a:r>
            <a:r>
              <a:rPr sz="2000" spc="-15" dirty="0">
                <a:solidFill>
                  <a:srgbClr val="001948"/>
                </a:solidFill>
                <a:cs typeface="Arial"/>
              </a:rPr>
              <a:t> </a:t>
            </a:r>
            <a:r>
              <a:rPr sz="2000" spc="-10" dirty="0">
                <a:solidFill>
                  <a:srgbClr val="001948"/>
                </a:solidFill>
                <a:cs typeface="Arial"/>
              </a:rPr>
              <a:t>y</a:t>
            </a:r>
            <a:r>
              <a:rPr sz="2000" dirty="0">
                <a:solidFill>
                  <a:srgbClr val="001948"/>
                </a:solidFill>
                <a:cs typeface="Arial"/>
              </a:rPr>
              <a:t>our</a:t>
            </a:r>
            <a:r>
              <a:rPr sz="2000" spc="-15" dirty="0">
                <a:solidFill>
                  <a:srgbClr val="001948"/>
                </a:solidFill>
                <a:cs typeface="Arial"/>
              </a:rPr>
              <a:t> </a:t>
            </a:r>
            <a:r>
              <a:rPr sz="2000" dirty="0">
                <a:solidFill>
                  <a:srgbClr val="001948"/>
                </a:solidFill>
                <a:cs typeface="Arial"/>
              </a:rPr>
              <a:t>a</a:t>
            </a:r>
            <a:r>
              <a:rPr sz="2000" spc="-10" dirty="0">
                <a:solidFill>
                  <a:srgbClr val="001948"/>
                </a:solidFill>
                <a:cs typeface="Arial"/>
              </a:rPr>
              <a:t>tt</a:t>
            </a:r>
            <a:r>
              <a:rPr sz="2000" dirty="0">
                <a:solidFill>
                  <a:srgbClr val="001948"/>
                </a:solidFill>
                <a:cs typeface="Arial"/>
              </a:rPr>
              <a:t>ribu</a:t>
            </a:r>
            <a:r>
              <a:rPr sz="2000" spc="-10" dirty="0">
                <a:solidFill>
                  <a:srgbClr val="001948"/>
                </a:solidFill>
                <a:cs typeface="Arial"/>
              </a:rPr>
              <a:t>t</a:t>
            </a:r>
            <a:r>
              <a:rPr sz="2000" dirty="0">
                <a:solidFill>
                  <a:srgbClr val="001948"/>
                </a:solidFill>
                <a:cs typeface="Arial"/>
              </a:rPr>
              <a:t>e</a:t>
            </a:r>
            <a:r>
              <a:rPr sz="2000" spc="5" dirty="0">
                <a:solidFill>
                  <a:srgbClr val="001948"/>
                </a:solidFill>
                <a:cs typeface="Arial"/>
              </a:rPr>
              <a:t>s</a:t>
            </a:r>
            <a:r>
              <a:rPr sz="2000" spc="-45" dirty="0">
                <a:solidFill>
                  <a:srgbClr val="001948"/>
                </a:solidFill>
                <a:cs typeface="Arial"/>
              </a:rPr>
              <a:t> </a:t>
            </a:r>
            <a:r>
              <a:rPr sz="2000" dirty="0">
                <a:solidFill>
                  <a:srgbClr val="001948"/>
                </a:solidFill>
                <a:cs typeface="Arial"/>
              </a:rPr>
              <a:t>as</a:t>
            </a:r>
            <a:r>
              <a:rPr sz="2000" spc="-15" dirty="0">
                <a:solidFill>
                  <a:srgbClr val="001948"/>
                </a:solidFill>
                <a:cs typeface="Arial"/>
              </a:rPr>
              <a:t> </a:t>
            </a:r>
            <a:r>
              <a:rPr sz="2000" dirty="0">
                <a:solidFill>
                  <a:srgbClr val="001948"/>
                </a:solidFill>
                <a:cs typeface="Arial"/>
              </a:rPr>
              <a:t>an</a:t>
            </a:r>
            <a:r>
              <a:rPr sz="2000" spc="-15" dirty="0">
                <a:solidFill>
                  <a:srgbClr val="001948"/>
                </a:solidFill>
                <a:cs typeface="Arial"/>
              </a:rPr>
              <a:t> </a:t>
            </a:r>
            <a:r>
              <a:rPr sz="2000" dirty="0">
                <a:solidFill>
                  <a:srgbClr val="001948"/>
                </a:solidFill>
                <a:cs typeface="Arial"/>
              </a:rPr>
              <a:t>e</a:t>
            </a:r>
            <a:r>
              <a:rPr sz="2000" spc="-10" dirty="0">
                <a:solidFill>
                  <a:srgbClr val="001948"/>
                </a:solidFill>
                <a:cs typeface="Arial"/>
              </a:rPr>
              <a:t>ff</a:t>
            </a:r>
            <a:r>
              <a:rPr sz="2000" dirty="0">
                <a:solidFill>
                  <a:srgbClr val="001948"/>
                </a:solidFill>
                <a:cs typeface="Arial"/>
              </a:rPr>
              <a:t>e</a:t>
            </a:r>
            <a:r>
              <a:rPr sz="2000" spc="5" dirty="0">
                <a:solidFill>
                  <a:srgbClr val="001948"/>
                </a:solidFill>
                <a:cs typeface="Arial"/>
              </a:rPr>
              <a:t>c</a:t>
            </a:r>
            <a:r>
              <a:rPr sz="2000" spc="-10" dirty="0">
                <a:solidFill>
                  <a:srgbClr val="001948"/>
                </a:solidFill>
                <a:cs typeface="Arial"/>
              </a:rPr>
              <a:t>t</a:t>
            </a:r>
            <a:r>
              <a:rPr sz="2000" dirty="0">
                <a:solidFill>
                  <a:srgbClr val="001948"/>
                </a:solidFill>
                <a:cs typeface="Arial"/>
              </a:rPr>
              <a:t>i</a:t>
            </a:r>
            <a:r>
              <a:rPr sz="2000" spc="-10" dirty="0">
                <a:solidFill>
                  <a:srgbClr val="001948"/>
                </a:solidFill>
                <a:cs typeface="Arial"/>
              </a:rPr>
              <a:t>v</a:t>
            </a:r>
            <a:r>
              <a:rPr sz="2000" dirty="0">
                <a:solidFill>
                  <a:srgbClr val="001948"/>
                </a:solidFill>
                <a:cs typeface="Arial"/>
              </a:rPr>
              <a:t>e</a:t>
            </a:r>
            <a:r>
              <a:rPr sz="2000" spc="-15" dirty="0">
                <a:solidFill>
                  <a:srgbClr val="001948"/>
                </a:solidFill>
                <a:cs typeface="Arial"/>
              </a:rPr>
              <a:t> </a:t>
            </a:r>
            <a:r>
              <a:rPr sz="2000" spc="-10" dirty="0">
                <a:solidFill>
                  <a:srgbClr val="001948"/>
                </a:solidFill>
                <a:cs typeface="Arial"/>
              </a:rPr>
              <a:t>t</a:t>
            </a:r>
            <a:r>
              <a:rPr sz="2000" dirty="0">
                <a:solidFill>
                  <a:srgbClr val="001948"/>
                </a:solidFill>
                <a:cs typeface="Arial"/>
              </a:rPr>
              <a:t>ea</a:t>
            </a:r>
            <a:r>
              <a:rPr sz="2000" spc="5" dirty="0">
                <a:solidFill>
                  <a:srgbClr val="001948"/>
                </a:solidFill>
                <a:cs typeface="Arial"/>
              </a:rPr>
              <a:t>c</a:t>
            </a:r>
            <a:r>
              <a:rPr sz="2000" dirty="0">
                <a:solidFill>
                  <a:srgbClr val="001948"/>
                </a:solidFill>
                <a:cs typeface="Arial"/>
              </a:rPr>
              <a:t>her,</a:t>
            </a:r>
            <a:r>
              <a:rPr sz="2000" spc="-60" dirty="0">
                <a:solidFill>
                  <a:srgbClr val="001948"/>
                </a:solidFill>
                <a:cs typeface="Arial"/>
              </a:rPr>
              <a:t> </a:t>
            </a:r>
            <a:r>
              <a:rPr sz="2000" dirty="0">
                <a:solidFill>
                  <a:srgbClr val="001948"/>
                </a:solidFill>
                <a:cs typeface="Arial"/>
              </a:rPr>
              <a:t>edu</a:t>
            </a:r>
            <a:r>
              <a:rPr sz="2000" spc="5" dirty="0">
                <a:solidFill>
                  <a:srgbClr val="001948"/>
                </a:solidFill>
                <a:cs typeface="Arial"/>
              </a:rPr>
              <a:t>c</a:t>
            </a:r>
            <a:r>
              <a:rPr sz="2000" dirty="0">
                <a:solidFill>
                  <a:srgbClr val="001948"/>
                </a:solidFill>
                <a:cs typeface="Arial"/>
              </a:rPr>
              <a:t>a</a:t>
            </a:r>
            <a:r>
              <a:rPr sz="2000" spc="-10" dirty="0">
                <a:solidFill>
                  <a:srgbClr val="001948"/>
                </a:solidFill>
                <a:cs typeface="Arial"/>
              </a:rPr>
              <a:t>t</a:t>
            </a:r>
            <a:r>
              <a:rPr sz="2000" spc="-5" dirty="0">
                <a:solidFill>
                  <a:srgbClr val="001948"/>
                </a:solidFill>
                <a:cs typeface="Arial"/>
              </a:rPr>
              <a:t>i</a:t>
            </a:r>
            <a:r>
              <a:rPr sz="2000" dirty="0">
                <a:solidFill>
                  <a:srgbClr val="001948"/>
                </a:solidFill>
                <a:cs typeface="Arial"/>
              </a:rPr>
              <a:t>onal</a:t>
            </a:r>
            <a:r>
              <a:rPr sz="2000" spc="-30" dirty="0">
                <a:solidFill>
                  <a:srgbClr val="001948"/>
                </a:solidFill>
                <a:cs typeface="Arial"/>
              </a:rPr>
              <a:t> </a:t>
            </a:r>
            <a:r>
              <a:rPr sz="2000" spc="5" dirty="0">
                <a:solidFill>
                  <a:srgbClr val="001948"/>
                </a:solidFill>
                <a:cs typeface="Arial"/>
              </a:rPr>
              <a:t>sc</a:t>
            </a:r>
            <a:r>
              <a:rPr sz="2000" dirty="0">
                <a:solidFill>
                  <a:srgbClr val="001948"/>
                </a:solidFill>
                <a:cs typeface="Arial"/>
              </a:rPr>
              <a:t>holar and</a:t>
            </a:r>
            <a:r>
              <a:rPr sz="2000" spc="-15" dirty="0">
                <a:solidFill>
                  <a:srgbClr val="001948"/>
                </a:solidFill>
                <a:cs typeface="Arial"/>
              </a:rPr>
              <a:t> </a:t>
            </a:r>
            <a:r>
              <a:rPr sz="2000" spc="-5" dirty="0">
                <a:solidFill>
                  <a:srgbClr val="001948"/>
                </a:solidFill>
                <a:cs typeface="Arial"/>
              </a:rPr>
              <a:t>m</a:t>
            </a:r>
            <a:r>
              <a:rPr sz="2000" dirty="0">
                <a:solidFill>
                  <a:srgbClr val="001948"/>
                </a:solidFill>
                <a:cs typeface="Arial"/>
              </a:rPr>
              <a:t>en</a:t>
            </a:r>
            <a:r>
              <a:rPr sz="2000" spc="-10" dirty="0">
                <a:solidFill>
                  <a:srgbClr val="001948"/>
                </a:solidFill>
                <a:cs typeface="Arial"/>
              </a:rPr>
              <a:t>t</a:t>
            </a:r>
            <a:r>
              <a:rPr sz="2000" dirty="0">
                <a:solidFill>
                  <a:srgbClr val="001948"/>
                </a:solidFill>
                <a:cs typeface="Arial"/>
              </a:rPr>
              <a:t>or</a:t>
            </a:r>
            <a:endParaRPr lang="en-US" sz="2000" dirty="0">
              <a:solidFill>
                <a:srgbClr val="001948"/>
              </a:solidFill>
              <a:cs typeface="Arial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sz="20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3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0" y="730250"/>
            <a:ext cx="11029950" cy="987425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478" y="1458409"/>
            <a:ext cx="4572396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9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432" y="1077896"/>
            <a:ext cx="8527425" cy="553998"/>
          </a:xfrm>
        </p:spPr>
        <p:txBody>
          <a:bodyPr/>
          <a:lstStyle/>
          <a:p>
            <a:r>
              <a:rPr lang="en-US" dirty="0" smtClean="0"/>
              <a:t>Senior Promotion Process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639" y="1872901"/>
            <a:ext cx="11251817" cy="458276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Department of Medicine promotions review committee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3 meetings October-November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2 independent reviewers – discuss – consensus recommendation OR requires revision and re-review at third meeting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Meeting 3 – recommendation to Chair (candidate may appeal decision)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Chair letter to Dean and final </a:t>
            </a:r>
            <a:r>
              <a:rPr lang="en-US" sz="1800" dirty="0"/>
              <a:t>p</a:t>
            </a:r>
            <a:r>
              <a:rPr lang="en-US" sz="1800" dirty="0" smtClean="0"/>
              <a:t>romotion </a:t>
            </a:r>
            <a:r>
              <a:rPr lang="en-US" sz="1800" dirty="0"/>
              <a:t>d</a:t>
            </a:r>
            <a:r>
              <a:rPr lang="en-US" sz="1800" dirty="0" smtClean="0"/>
              <a:t>ocuments submitted by first week of January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Decanal Committee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Independent review by 2 reviewers (not Medicine) January-March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Letter to Chair re providing additional justification Feb (no news is good news) to present to committee in person in March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Final recommendation given to Dean 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Dean reviews &amp; makes recommendation for/against promotion effective July 1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743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0458" y="1128965"/>
            <a:ext cx="442785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3200" spc="-35" dirty="0" smtClean="0">
                <a:solidFill>
                  <a:schemeClr val="bg1"/>
                </a:solidFill>
                <a:latin typeface="+mj-lt"/>
                <a:cs typeface="Arial"/>
              </a:rPr>
              <a:t>Wh</a:t>
            </a:r>
            <a:r>
              <a:rPr lang="en-US" sz="3200" spc="-20" dirty="0" smtClean="0">
                <a:solidFill>
                  <a:schemeClr val="bg1"/>
                </a:solidFill>
                <a:latin typeface="+mj-lt"/>
                <a:cs typeface="Arial"/>
              </a:rPr>
              <a:t>at</a:t>
            </a:r>
            <a:r>
              <a:rPr lang="en-US" sz="3200" spc="15" dirty="0" smtClean="0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lang="en-US" sz="3200" spc="-15" dirty="0" smtClean="0">
                <a:solidFill>
                  <a:schemeClr val="bg1"/>
                </a:solidFill>
                <a:latin typeface="+mj-lt"/>
                <a:cs typeface="Arial"/>
              </a:rPr>
              <a:t>Is</a:t>
            </a:r>
            <a:r>
              <a:rPr lang="en-US" sz="3200" spc="-10" dirty="0" smtClean="0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lang="en-US" sz="3200" spc="-40" dirty="0" smtClean="0">
                <a:solidFill>
                  <a:schemeClr val="bg1"/>
                </a:solidFill>
                <a:latin typeface="+mj-lt"/>
                <a:cs typeface="Arial"/>
              </a:rPr>
              <a:t>M</a:t>
            </a:r>
            <a:r>
              <a:rPr lang="en-US" sz="3200" spc="-30" dirty="0" smtClean="0">
                <a:solidFill>
                  <a:schemeClr val="bg1"/>
                </a:solidFill>
                <a:latin typeface="+mj-lt"/>
                <a:cs typeface="Arial"/>
              </a:rPr>
              <a:t>Y</a:t>
            </a:r>
            <a:r>
              <a:rPr lang="en-US" sz="3200" spc="15" dirty="0" smtClean="0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lang="en-US" sz="3200" spc="-35" dirty="0" smtClean="0">
                <a:solidFill>
                  <a:schemeClr val="bg1"/>
                </a:solidFill>
                <a:latin typeface="+mj-lt"/>
                <a:cs typeface="Arial"/>
              </a:rPr>
              <a:t>R</a:t>
            </a:r>
            <a:r>
              <a:rPr lang="en-US" sz="3200" spc="-30" dirty="0" smtClean="0">
                <a:solidFill>
                  <a:schemeClr val="bg1"/>
                </a:solidFill>
                <a:latin typeface="+mj-lt"/>
                <a:cs typeface="Arial"/>
              </a:rPr>
              <a:t>OLE?</a:t>
            </a:r>
            <a:endParaRPr lang="en-US" sz="3200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7296" y="2018697"/>
            <a:ext cx="11255312" cy="3001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sz="2800" dirty="0">
                <a:solidFill>
                  <a:schemeClr val="accent6"/>
                </a:solidFill>
                <a:cs typeface="Arial"/>
              </a:rPr>
              <a:t>W</a:t>
            </a:r>
            <a:r>
              <a:rPr sz="2800" spc="-5" dirty="0">
                <a:solidFill>
                  <a:schemeClr val="accent6"/>
                </a:solidFill>
                <a:cs typeface="Arial"/>
              </a:rPr>
              <a:t>e</a:t>
            </a:r>
            <a:r>
              <a:rPr sz="2800" dirty="0">
                <a:solidFill>
                  <a:schemeClr val="accent6"/>
                </a:solidFill>
                <a:cs typeface="Arial"/>
              </a:rPr>
              <a:t>b </a:t>
            </a:r>
            <a:r>
              <a:rPr sz="2800" spc="-5" dirty="0">
                <a:solidFill>
                  <a:schemeClr val="accent6"/>
                </a:solidFill>
                <a:cs typeface="Arial"/>
              </a:rPr>
              <a:t>C</a:t>
            </a:r>
            <a:r>
              <a:rPr sz="2800" dirty="0">
                <a:solidFill>
                  <a:schemeClr val="accent6"/>
                </a:solidFill>
                <a:cs typeface="Arial"/>
              </a:rPr>
              <a:t>V </a:t>
            </a:r>
            <a:r>
              <a:rPr sz="2800" spc="-5" dirty="0">
                <a:solidFill>
                  <a:schemeClr val="accent6"/>
                </a:solidFill>
                <a:cs typeface="Arial"/>
              </a:rPr>
              <a:t>pe</a:t>
            </a:r>
            <a:r>
              <a:rPr sz="2800" dirty="0">
                <a:solidFill>
                  <a:schemeClr val="accent6"/>
                </a:solidFill>
                <a:cs typeface="Arial"/>
              </a:rPr>
              <a:t>rf</a:t>
            </a:r>
            <a:r>
              <a:rPr sz="2800" spc="-5" dirty="0">
                <a:solidFill>
                  <a:schemeClr val="accent6"/>
                </a:solidFill>
                <a:cs typeface="Arial"/>
              </a:rPr>
              <a:t>e</a:t>
            </a:r>
            <a:r>
              <a:rPr sz="2800" dirty="0">
                <a:solidFill>
                  <a:schemeClr val="accent6"/>
                </a:solidFill>
                <a:cs typeface="Arial"/>
              </a:rPr>
              <a:t>ct</a:t>
            </a:r>
            <a:r>
              <a:rPr sz="2800" spc="-5" dirty="0">
                <a:solidFill>
                  <a:schemeClr val="accent6"/>
                </a:solidFill>
                <a:cs typeface="Arial"/>
              </a:rPr>
              <a:t>o!</a:t>
            </a:r>
            <a:endParaRPr sz="2800" dirty="0">
              <a:solidFill>
                <a:schemeClr val="accent6"/>
              </a:solidFill>
              <a:cs typeface="Arial"/>
            </a:endParaRPr>
          </a:p>
          <a:p>
            <a:pPr marL="469900" indent="-457200">
              <a:spcBef>
                <a:spcPts val="575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sz="2800" spc="-5" dirty="0">
                <a:solidFill>
                  <a:srgbClr val="001948"/>
                </a:solidFill>
                <a:cs typeface="Arial"/>
              </a:rPr>
              <a:t>P</a:t>
            </a:r>
            <a:r>
              <a:rPr sz="2800" dirty="0">
                <a:solidFill>
                  <a:srgbClr val="001948"/>
                </a:solidFill>
                <a:cs typeface="Arial"/>
              </a:rPr>
              <a:t>r</a:t>
            </a:r>
            <a:r>
              <a:rPr sz="2800" spc="-5" dirty="0">
                <a:solidFill>
                  <a:srgbClr val="001948"/>
                </a:solidFill>
                <a:cs typeface="Arial"/>
              </a:rPr>
              <a:t>epa</a:t>
            </a:r>
            <a:r>
              <a:rPr sz="2800" dirty="0">
                <a:solidFill>
                  <a:srgbClr val="001948"/>
                </a:solidFill>
                <a:cs typeface="Arial"/>
              </a:rPr>
              <a:t>re</a:t>
            </a:r>
            <a:r>
              <a:rPr lang="en-US" sz="2800" dirty="0">
                <a:solidFill>
                  <a:srgbClr val="001948"/>
                </a:solidFill>
                <a:cs typeface="Arial"/>
              </a:rPr>
              <a:t> and edit</a:t>
            </a:r>
            <a:r>
              <a:rPr sz="2800" spc="10" dirty="0">
                <a:solidFill>
                  <a:srgbClr val="001948"/>
                </a:solidFill>
                <a:cs typeface="Arial"/>
              </a:rPr>
              <a:t> </a:t>
            </a:r>
            <a:r>
              <a:rPr sz="2800" dirty="0">
                <a:solidFill>
                  <a:srgbClr val="001948"/>
                </a:solidFill>
                <a:cs typeface="Arial"/>
              </a:rPr>
              <a:t>y</a:t>
            </a:r>
            <a:r>
              <a:rPr sz="2800" spc="-5" dirty="0">
                <a:solidFill>
                  <a:srgbClr val="001948"/>
                </a:solidFill>
                <a:cs typeface="Arial"/>
              </a:rPr>
              <a:t>ou</a:t>
            </a:r>
            <a:r>
              <a:rPr sz="2800" dirty="0">
                <a:solidFill>
                  <a:srgbClr val="001948"/>
                </a:solidFill>
                <a:cs typeface="Arial"/>
              </a:rPr>
              <a:t>r</a:t>
            </a:r>
            <a:r>
              <a:rPr sz="2800" spc="5" dirty="0">
                <a:solidFill>
                  <a:srgbClr val="001948"/>
                </a:solidFill>
                <a:cs typeface="Arial"/>
              </a:rPr>
              <a:t> </a:t>
            </a:r>
            <a:r>
              <a:rPr sz="2800" spc="-5" dirty="0">
                <a:solidFill>
                  <a:srgbClr val="001948"/>
                </a:solidFill>
                <a:cs typeface="Arial"/>
              </a:rPr>
              <a:t>do</a:t>
            </a:r>
            <a:r>
              <a:rPr sz="2800" dirty="0">
                <a:solidFill>
                  <a:srgbClr val="001948"/>
                </a:solidFill>
                <a:cs typeface="Arial"/>
              </a:rPr>
              <a:t>c</a:t>
            </a:r>
            <a:r>
              <a:rPr sz="2800" spc="-5" dirty="0">
                <a:solidFill>
                  <a:srgbClr val="001948"/>
                </a:solidFill>
                <a:cs typeface="Arial"/>
              </a:rPr>
              <a:t>u</a:t>
            </a:r>
            <a:r>
              <a:rPr sz="2800" dirty="0">
                <a:solidFill>
                  <a:srgbClr val="001948"/>
                </a:solidFill>
                <a:cs typeface="Arial"/>
              </a:rPr>
              <a:t>m</a:t>
            </a:r>
            <a:r>
              <a:rPr sz="2800" spc="-5" dirty="0">
                <a:solidFill>
                  <a:srgbClr val="001948"/>
                </a:solidFill>
                <a:cs typeface="Arial"/>
              </a:rPr>
              <a:t>en</a:t>
            </a:r>
            <a:r>
              <a:rPr sz="2800" dirty="0">
                <a:solidFill>
                  <a:srgbClr val="001948"/>
                </a:solidFill>
                <a:cs typeface="Arial"/>
              </a:rPr>
              <a:t>ts &amp;</a:t>
            </a:r>
            <a:r>
              <a:rPr sz="2800" spc="-15" dirty="0">
                <a:solidFill>
                  <a:srgbClr val="001948"/>
                </a:solidFill>
                <a:cs typeface="Arial"/>
              </a:rPr>
              <a:t> </a:t>
            </a:r>
            <a:r>
              <a:rPr sz="2800" dirty="0">
                <a:solidFill>
                  <a:srgbClr val="001948"/>
                </a:solidFill>
                <a:cs typeface="Arial"/>
              </a:rPr>
              <a:t>s</a:t>
            </a:r>
            <a:r>
              <a:rPr sz="2800" spc="-5" dirty="0">
                <a:solidFill>
                  <a:srgbClr val="001948"/>
                </a:solidFill>
                <a:cs typeface="Arial"/>
              </a:rPr>
              <a:t>ub</a:t>
            </a:r>
            <a:r>
              <a:rPr sz="2800" dirty="0">
                <a:solidFill>
                  <a:srgbClr val="001948"/>
                </a:solidFill>
                <a:cs typeface="Arial"/>
              </a:rPr>
              <a:t>m</a:t>
            </a:r>
            <a:r>
              <a:rPr sz="2800" spc="-5" dirty="0">
                <a:solidFill>
                  <a:srgbClr val="001948"/>
                </a:solidFill>
                <a:cs typeface="Arial"/>
              </a:rPr>
              <a:t>i</a:t>
            </a:r>
            <a:r>
              <a:rPr sz="2800" dirty="0">
                <a:solidFill>
                  <a:srgbClr val="001948"/>
                </a:solidFill>
                <a:cs typeface="Arial"/>
              </a:rPr>
              <a:t>t</a:t>
            </a:r>
            <a:r>
              <a:rPr sz="2800" spc="5" dirty="0">
                <a:solidFill>
                  <a:srgbClr val="001948"/>
                </a:solidFill>
                <a:cs typeface="Arial"/>
              </a:rPr>
              <a:t> </a:t>
            </a:r>
            <a:r>
              <a:rPr sz="2800" spc="-5" dirty="0">
                <a:solidFill>
                  <a:srgbClr val="001948"/>
                </a:solidFill>
                <a:cs typeface="Arial"/>
              </a:rPr>
              <a:t>o</a:t>
            </a:r>
            <a:r>
              <a:rPr sz="2800" dirty="0">
                <a:solidFill>
                  <a:srgbClr val="001948"/>
                </a:solidFill>
                <a:cs typeface="Arial"/>
              </a:rPr>
              <a:t>n t</a:t>
            </a:r>
            <a:r>
              <a:rPr sz="2800" spc="-5" dirty="0">
                <a:solidFill>
                  <a:srgbClr val="001948"/>
                </a:solidFill>
                <a:cs typeface="Arial"/>
              </a:rPr>
              <a:t>i</a:t>
            </a:r>
            <a:r>
              <a:rPr sz="2800" dirty="0">
                <a:solidFill>
                  <a:srgbClr val="001948"/>
                </a:solidFill>
                <a:cs typeface="Arial"/>
              </a:rPr>
              <a:t>m</a:t>
            </a:r>
            <a:r>
              <a:rPr sz="2800" spc="-5" dirty="0">
                <a:solidFill>
                  <a:srgbClr val="001948"/>
                </a:solidFill>
                <a:cs typeface="Arial"/>
              </a:rPr>
              <a:t>e</a:t>
            </a:r>
            <a:r>
              <a:rPr lang="en-US" sz="2800" spc="-5" dirty="0">
                <a:solidFill>
                  <a:srgbClr val="001948"/>
                </a:solidFill>
                <a:cs typeface="Arial"/>
              </a:rPr>
              <a:t> to your hospital administrator</a:t>
            </a:r>
            <a:r>
              <a:rPr sz="2800" dirty="0">
                <a:solidFill>
                  <a:srgbClr val="001948"/>
                </a:solidFill>
                <a:cs typeface="Arial"/>
              </a:rPr>
              <a:t>!!</a:t>
            </a:r>
            <a:endParaRPr sz="2800" dirty="0">
              <a:cs typeface="Arial"/>
            </a:endParaRPr>
          </a:p>
          <a:p>
            <a:pPr marL="469900" indent="-457200">
              <a:spcBef>
                <a:spcPts val="575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sz="2800" spc="-5" dirty="0">
                <a:solidFill>
                  <a:srgbClr val="001948"/>
                </a:solidFill>
                <a:cs typeface="Arial"/>
              </a:rPr>
              <a:t>P</a:t>
            </a:r>
            <a:r>
              <a:rPr sz="2800" dirty="0">
                <a:solidFill>
                  <a:srgbClr val="001948"/>
                </a:solidFill>
                <a:cs typeface="Arial"/>
              </a:rPr>
              <a:t>r</a:t>
            </a:r>
            <a:r>
              <a:rPr sz="2800" spc="-5" dirty="0">
                <a:solidFill>
                  <a:srgbClr val="001948"/>
                </a:solidFill>
                <a:cs typeface="Arial"/>
              </a:rPr>
              <a:t>o</a:t>
            </a:r>
            <a:r>
              <a:rPr sz="2800" dirty="0">
                <a:solidFill>
                  <a:srgbClr val="001948"/>
                </a:solidFill>
                <a:cs typeface="Arial"/>
              </a:rPr>
              <a:t>v</a:t>
            </a:r>
            <a:r>
              <a:rPr sz="2800" spc="-5" dirty="0">
                <a:solidFill>
                  <a:srgbClr val="001948"/>
                </a:solidFill>
                <a:cs typeface="Arial"/>
              </a:rPr>
              <a:t>id</a:t>
            </a:r>
            <a:r>
              <a:rPr sz="2800" dirty="0">
                <a:solidFill>
                  <a:srgbClr val="001948"/>
                </a:solidFill>
                <a:cs typeface="Arial"/>
              </a:rPr>
              <a:t>e</a:t>
            </a:r>
            <a:r>
              <a:rPr sz="2800" spc="10" dirty="0">
                <a:solidFill>
                  <a:srgbClr val="001948"/>
                </a:solidFill>
                <a:cs typeface="Arial"/>
              </a:rPr>
              <a:t> </a:t>
            </a:r>
            <a:r>
              <a:rPr sz="2800" dirty="0">
                <a:solidFill>
                  <a:srgbClr val="001948"/>
                </a:solidFill>
                <a:cs typeface="Arial"/>
              </a:rPr>
              <a:t>r</a:t>
            </a:r>
            <a:r>
              <a:rPr sz="2800" spc="-5" dirty="0">
                <a:solidFill>
                  <a:srgbClr val="001948"/>
                </a:solidFill>
                <a:cs typeface="Arial"/>
              </a:rPr>
              <a:t>e</a:t>
            </a:r>
            <a:r>
              <a:rPr sz="2800" dirty="0">
                <a:solidFill>
                  <a:srgbClr val="001948"/>
                </a:solidFill>
                <a:cs typeface="Arial"/>
              </a:rPr>
              <a:t>f</a:t>
            </a:r>
            <a:r>
              <a:rPr sz="2800" spc="-5" dirty="0">
                <a:solidFill>
                  <a:srgbClr val="001948"/>
                </a:solidFill>
                <a:cs typeface="Arial"/>
              </a:rPr>
              <a:t>e</a:t>
            </a:r>
            <a:r>
              <a:rPr sz="2800" dirty="0">
                <a:solidFill>
                  <a:srgbClr val="001948"/>
                </a:solidFill>
                <a:cs typeface="Arial"/>
              </a:rPr>
              <a:t>r</a:t>
            </a:r>
            <a:r>
              <a:rPr sz="2800" spc="-5" dirty="0">
                <a:solidFill>
                  <a:srgbClr val="001948"/>
                </a:solidFill>
                <a:cs typeface="Arial"/>
              </a:rPr>
              <a:t>ee</a:t>
            </a:r>
            <a:r>
              <a:rPr sz="2800" dirty="0">
                <a:solidFill>
                  <a:srgbClr val="001948"/>
                </a:solidFill>
                <a:cs typeface="Arial"/>
              </a:rPr>
              <a:t>s </a:t>
            </a:r>
            <a:r>
              <a:rPr sz="2800" dirty="0">
                <a:solidFill>
                  <a:schemeClr val="accent2"/>
                </a:solidFill>
                <a:cs typeface="Arial"/>
              </a:rPr>
              <a:t>(</a:t>
            </a:r>
            <a:r>
              <a:rPr sz="2800" spc="-5" dirty="0">
                <a:solidFill>
                  <a:schemeClr val="accent2"/>
                </a:solidFill>
                <a:cs typeface="Arial"/>
              </a:rPr>
              <a:t>bu</a:t>
            </a:r>
            <a:r>
              <a:rPr sz="2800" dirty="0">
                <a:solidFill>
                  <a:schemeClr val="accent2"/>
                </a:solidFill>
                <a:cs typeface="Arial"/>
              </a:rPr>
              <a:t>t</a:t>
            </a:r>
            <a:r>
              <a:rPr sz="2800" spc="-5" dirty="0">
                <a:solidFill>
                  <a:schemeClr val="accent2"/>
                </a:solidFill>
                <a:cs typeface="Arial"/>
              </a:rPr>
              <a:t> d</a:t>
            </a:r>
            <a:r>
              <a:rPr sz="2800" dirty="0">
                <a:solidFill>
                  <a:schemeClr val="accent2"/>
                </a:solidFill>
                <a:cs typeface="Arial"/>
              </a:rPr>
              <a:t>o </a:t>
            </a:r>
            <a:r>
              <a:rPr sz="2800" spc="-5" dirty="0">
                <a:solidFill>
                  <a:schemeClr val="accent2"/>
                </a:solidFill>
                <a:cs typeface="Arial"/>
              </a:rPr>
              <a:t>N</a:t>
            </a:r>
            <a:r>
              <a:rPr sz="2800" dirty="0">
                <a:solidFill>
                  <a:schemeClr val="accent2"/>
                </a:solidFill>
                <a:cs typeface="Arial"/>
              </a:rPr>
              <a:t>OT</a:t>
            </a:r>
            <a:r>
              <a:rPr sz="2800" spc="-10" dirty="0">
                <a:solidFill>
                  <a:schemeClr val="accent2"/>
                </a:solidFill>
                <a:cs typeface="Arial"/>
              </a:rPr>
              <a:t> </a:t>
            </a:r>
            <a:r>
              <a:rPr sz="2800" dirty="0">
                <a:solidFill>
                  <a:schemeClr val="accent2"/>
                </a:solidFill>
                <a:cs typeface="Arial"/>
              </a:rPr>
              <a:t>c</a:t>
            </a:r>
            <a:r>
              <a:rPr sz="2800" spc="-5" dirty="0">
                <a:solidFill>
                  <a:schemeClr val="accent2"/>
                </a:solidFill>
                <a:cs typeface="Arial"/>
              </a:rPr>
              <a:t>on</a:t>
            </a:r>
            <a:r>
              <a:rPr sz="2800" dirty="0">
                <a:solidFill>
                  <a:schemeClr val="accent2"/>
                </a:solidFill>
                <a:cs typeface="Arial"/>
              </a:rPr>
              <a:t>t</a:t>
            </a:r>
            <a:r>
              <a:rPr sz="2800" spc="-5" dirty="0">
                <a:solidFill>
                  <a:schemeClr val="accent2"/>
                </a:solidFill>
                <a:cs typeface="Arial"/>
              </a:rPr>
              <a:t>a</a:t>
            </a:r>
            <a:r>
              <a:rPr sz="2800" dirty="0">
                <a:solidFill>
                  <a:schemeClr val="accent2"/>
                </a:solidFill>
                <a:cs typeface="Arial"/>
              </a:rPr>
              <a:t>ct</a:t>
            </a:r>
            <a:r>
              <a:rPr sz="2800" spc="-5" dirty="0">
                <a:solidFill>
                  <a:schemeClr val="accent2"/>
                </a:solidFill>
                <a:cs typeface="Arial"/>
              </a:rPr>
              <a:t> </a:t>
            </a:r>
            <a:r>
              <a:rPr sz="2800" dirty="0">
                <a:solidFill>
                  <a:schemeClr val="accent2"/>
                </a:solidFill>
                <a:cs typeface="Arial"/>
              </a:rPr>
              <a:t>t</a:t>
            </a:r>
            <a:r>
              <a:rPr sz="2800" spc="-5" dirty="0">
                <a:solidFill>
                  <a:schemeClr val="accent2"/>
                </a:solidFill>
                <a:cs typeface="Arial"/>
              </a:rPr>
              <a:t>he</a:t>
            </a:r>
            <a:r>
              <a:rPr sz="2800" dirty="0">
                <a:solidFill>
                  <a:schemeClr val="accent2"/>
                </a:solidFill>
                <a:cs typeface="Arial"/>
              </a:rPr>
              <a:t>m):</a:t>
            </a:r>
          </a:p>
          <a:p>
            <a:pPr marL="756285" lvl="1" indent="-342900">
              <a:spcBef>
                <a:spcPts val="440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756920" algn="l"/>
              </a:tabLst>
            </a:pPr>
            <a:r>
              <a:rPr sz="2000" dirty="0">
                <a:solidFill>
                  <a:srgbClr val="001948"/>
                </a:solidFill>
                <a:cs typeface="Arial"/>
              </a:rPr>
              <a:t>E</a:t>
            </a:r>
            <a:r>
              <a:rPr sz="2000" spc="-15" dirty="0">
                <a:solidFill>
                  <a:srgbClr val="001948"/>
                </a:solidFill>
                <a:cs typeface="Arial"/>
              </a:rPr>
              <a:t>X</a:t>
            </a:r>
            <a:r>
              <a:rPr sz="2000" spc="15" dirty="0">
                <a:solidFill>
                  <a:srgbClr val="001948"/>
                </a:solidFill>
                <a:cs typeface="Arial"/>
              </a:rPr>
              <a:t>T</a:t>
            </a:r>
            <a:r>
              <a:rPr sz="2000" dirty="0">
                <a:solidFill>
                  <a:srgbClr val="001948"/>
                </a:solidFill>
                <a:cs typeface="Arial"/>
              </a:rPr>
              <a:t>E</a:t>
            </a:r>
            <a:r>
              <a:rPr sz="2000" spc="-5" dirty="0">
                <a:solidFill>
                  <a:srgbClr val="001948"/>
                </a:solidFill>
                <a:cs typeface="Arial"/>
              </a:rPr>
              <a:t>RN</a:t>
            </a:r>
            <a:r>
              <a:rPr sz="2000" dirty="0">
                <a:solidFill>
                  <a:srgbClr val="001948"/>
                </a:solidFill>
                <a:cs typeface="Arial"/>
              </a:rPr>
              <a:t>AL</a:t>
            </a:r>
            <a:r>
              <a:rPr sz="2000" spc="-5" dirty="0">
                <a:solidFill>
                  <a:srgbClr val="001948"/>
                </a:solidFill>
                <a:cs typeface="Arial"/>
              </a:rPr>
              <a:t> R</a:t>
            </a:r>
            <a:r>
              <a:rPr sz="2000" dirty="0">
                <a:solidFill>
                  <a:srgbClr val="001948"/>
                </a:solidFill>
                <a:cs typeface="Arial"/>
              </a:rPr>
              <a:t>EFE</a:t>
            </a:r>
            <a:r>
              <a:rPr sz="2000" spc="-5" dirty="0">
                <a:solidFill>
                  <a:srgbClr val="001948"/>
                </a:solidFill>
                <a:cs typeface="Arial"/>
              </a:rPr>
              <a:t>R</a:t>
            </a:r>
            <a:r>
              <a:rPr sz="2000" dirty="0">
                <a:solidFill>
                  <a:srgbClr val="001948"/>
                </a:solidFill>
                <a:cs typeface="Arial"/>
              </a:rPr>
              <a:t>EES –</a:t>
            </a:r>
            <a:r>
              <a:rPr sz="2000" spc="-10" dirty="0">
                <a:solidFill>
                  <a:srgbClr val="001948"/>
                </a:solidFill>
                <a:cs typeface="Arial"/>
              </a:rPr>
              <a:t> </a:t>
            </a:r>
            <a:r>
              <a:rPr sz="2000" dirty="0">
                <a:solidFill>
                  <a:srgbClr val="001948"/>
                </a:solidFill>
                <a:cs typeface="Arial"/>
              </a:rPr>
              <a:t>6</a:t>
            </a:r>
            <a:r>
              <a:rPr sz="2000" spc="-5" dirty="0">
                <a:solidFill>
                  <a:srgbClr val="001948"/>
                </a:solidFill>
                <a:cs typeface="Arial"/>
              </a:rPr>
              <a:t> </a:t>
            </a:r>
            <a:r>
              <a:rPr sz="2000" spc="-10" dirty="0" smtClean="0">
                <a:solidFill>
                  <a:srgbClr val="001948"/>
                </a:solidFill>
                <a:cs typeface="Arial"/>
              </a:rPr>
              <a:t>na</a:t>
            </a:r>
            <a:r>
              <a:rPr sz="2000" spc="-15" dirty="0" smtClean="0">
                <a:solidFill>
                  <a:srgbClr val="001948"/>
                </a:solidFill>
                <a:cs typeface="Arial"/>
              </a:rPr>
              <a:t>m</a:t>
            </a:r>
            <a:r>
              <a:rPr sz="2000" spc="-10" dirty="0" smtClean="0">
                <a:solidFill>
                  <a:srgbClr val="001948"/>
                </a:solidFill>
                <a:cs typeface="Arial"/>
              </a:rPr>
              <a:t>es</a:t>
            </a:r>
            <a:r>
              <a:rPr lang="en-US" sz="2000" spc="-10" dirty="0" smtClean="0">
                <a:solidFill>
                  <a:srgbClr val="001948"/>
                </a:solidFill>
                <a:cs typeface="Arial"/>
              </a:rPr>
              <a:t> (share with DDD and PIC)</a:t>
            </a:r>
            <a:endParaRPr sz="2000" dirty="0">
              <a:cs typeface="Arial"/>
            </a:endParaRPr>
          </a:p>
          <a:p>
            <a:pPr marL="756285" lvl="1" indent="-342900">
              <a:spcBef>
                <a:spcPts val="430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756920" algn="l"/>
              </a:tabLst>
            </a:pPr>
            <a:r>
              <a:rPr sz="2000" dirty="0">
                <a:solidFill>
                  <a:srgbClr val="001948"/>
                </a:solidFill>
                <a:cs typeface="Arial"/>
              </a:rPr>
              <a:t>I</a:t>
            </a:r>
            <a:r>
              <a:rPr sz="2000" spc="-5" dirty="0">
                <a:solidFill>
                  <a:srgbClr val="001948"/>
                </a:solidFill>
                <a:cs typeface="Arial"/>
              </a:rPr>
              <a:t>N</a:t>
            </a:r>
            <a:r>
              <a:rPr sz="2000" spc="15" dirty="0">
                <a:solidFill>
                  <a:srgbClr val="001948"/>
                </a:solidFill>
                <a:cs typeface="Arial"/>
              </a:rPr>
              <a:t>T</a:t>
            </a:r>
            <a:r>
              <a:rPr sz="2000" dirty="0">
                <a:solidFill>
                  <a:srgbClr val="001948"/>
                </a:solidFill>
                <a:cs typeface="Arial"/>
              </a:rPr>
              <a:t>E</a:t>
            </a:r>
            <a:r>
              <a:rPr sz="2000" spc="-5" dirty="0">
                <a:solidFill>
                  <a:srgbClr val="001948"/>
                </a:solidFill>
                <a:cs typeface="Arial"/>
              </a:rPr>
              <a:t>RN</a:t>
            </a:r>
            <a:r>
              <a:rPr sz="2000" dirty="0">
                <a:solidFill>
                  <a:srgbClr val="001948"/>
                </a:solidFill>
                <a:cs typeface="Arial"/>
              </a:rPr>
              <a:t>AL</a:t>
            </a:r>
            <a:r>
              <a:rPr sz="2000" spc="-15" dirty="0">
                <a:solidFill>
                  <a:srgbClr val="001948"/>
                </a:solidFill>
                <a:cs typeface="Arial"/>
              </a:rPr>
              <a:t> </a:t>
            </a:r>
            <a:r>
              <a:rPr sz="2000" spc="-5" dirty="0">
                <a:solidFill>
                  <a:srgbClr val="001948"/>
                </a:solidFill>
                <a:cs typeface="Arial"/>
              </a:rPr>
              <a:t>R</a:t>
            </a:r>
            <a:r>
              <a:rPr sz="2000" dirty="0">
                <a:solidFill>
                  <a:srgbClr val="001948"/>
                </a:solidFill>
                <a:cs typeface="Arial"/>
              </a:rPr>
              <a:t>EFE</a:t>
            </a:r>
            <a:r>
              <a:rPr sz="2000" spc="-5" dirty="0">
                <a:solidFill>
                  <a:srgbClr val="001948"/>
                </a:solidFill>
                <a:cs typeface="Arial"/>
              </a:rPr>
              <a:t>R</a:t>
            </a:r>
            <a:r>
              <a:rPr sz="2000" dirty="0">
                <a:solidFill>
                  <a:srgbClr val="001948"/>
                </a:solidFill>
                <a:cs typeface="Arial"/>
              </a:rPr>
              <a:t>EES - 6</a:t>
            </a:r>
            <a:r>
              <a:rPr sz="2000" spc="-5" dirty="0">
                <a:solidFill>
                  <a:srgbClr val="001948"/>
                </a:solidFill>
                <a:cs typeface="Arial"/>
              </a:rPr>
              <a:t> </a:t>
            </a:r>
            <a:r>
              <a:rPr sz="2000" spc="-10" dirty="0" smtClean="0">
                <a:solidFill>
                  <a:srgbClr val="001948"/>
                </a:solidFill>
                <a:cs typeface="Arial"/>
              </a:rPr>
              <a:t>na</a:t>
            </a:r>
            <a:r>
              <a:rPr sz="2000" dirty="0" smtClean="0">
                <a:solidFill>
                  <a:srgbClr val="001948"/>
                </a:solidFill>
                <a:cs typeface="Arial"/>
              </a:rPr>
              <a:t>m</a:t>
            </a:r>
            <a:r>
              <a:rPr sz="2000" spc="-10" dirty="0" smtClean="0">
                <a:solidFill>
                  <a:srgbClr val="001948"/>
                </a:solidFill>
                <a:cs typeface="Arial"/>
              </a:rPr>
              <a:t>es</a:t>
            </a:r>
            <a:r>
              <a:rPr lang="en-US" sz="2000" spc="-10" dirty="0" smtClean="0">
                <a:solidFill>
                  <a:srgbClr val="001948"/>
                </a:solidFill>
                <a:cs typeface="Arial"/>
              </a:rPr>
              <a:t> “”</a:t>
            </a:r>
            <a:endParaRPr sz="2000" dirty="0">
              <a:cs typeface="Arial"/>
            </a:endParaRPr>
          </a:p>
          <a:p>
            <a:pPr marL="756285" lvl="1" indent="-342900">
              <a:spcBef>
                <a:spcPts val="430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756920" algn="l"/>
              </a:tabLst>
            </a:pPr>
            <a:r>
              <a:rPr sz="2000" dirty="0">
                <a:solidFill>
                  <a:srgbClr val="001948"/>
                </a:solidFill>
                <a:cs typeface="Arial"/>
              </a:rPr>
              <a:t>S</a:t>
            </a:r>
            <a:r>
              <a:rPr sz="2000" spc="15" dirty="0">
                <a:solidFill>
                  <a:srgbClr val="001948"/>
                </a:solidFill>
                <a:cs typeface="Arial"/>
              </a:rPr>
              <a:t>T</a:t>
            </a:r>
            <a:r>
              <a:rPr sz="2000" spc="-5" dirty="0">
                <a:solidFill>
                  <a:srgbClr val="001948"/>
                </a:solidFill>
                <a:cs typeface="Arial"/>
              </a:rPr>
              <a:t>UD</a:t>
            </a:r>
            <a:r>
              <a:rPr sz="2000" dirty="0">
                <a:solidFill>
                  <a:srgbClr val="001948"/>
                </a:solidFill>
                <a:cs typeface="Arial"/>
              </a:rPr>
              <a:t>E</a:t>
            </a:r>
            <a:r>
              <a:rPr sz="2000" spc="-5" dirty="0">
                <a:solidFill>
                  <a:srgbClr val="001948"/>
                </a:solidFill>
                <a:cs typeface="Arial"/>
              </a:rPr>
              <a:t>N</a:t>
            </a:r>
            <a:r>
              <a:rPr sz="2000" spc="15" dirty="0">
                <a:solidFill>
                  <a:srgbClr val="001948"/>
                </a:solidFill>
                <a:cs typeface="Arial"/>
              </a:rPr>
              <a:t>T</a:t>
            </a:r>
            <a:r>
              <a:rPr sz="2000" dirty="0">
                <a:solidFill>
                  <a:srgbClr val="001948"/>
                </a:solidFill>
                <a:cs typeface="Arial"/>
              </a:rPr>
              <a:t>S</a:t>
            </a:r>
            <a:r>
              <a:rPr sz="2000" spc="-20" dirty="0">
                <a:solidFill>
                  <a:srgbClr val="001948"/>
                </a:solidFill>
                <a:cs typeface="Arial"/>
              </a:rPr>
              <a:t> </a:t>
            </a:r>
            <a:r>
              <a:rPr sz="2000" dirty="0">
                <a:solidFill>
                  <a:srgbClr val="001948"/>
                </a:solidFill>
                <a:cs typeface="Arial"/>
              </a:rPr>
              <a:t>f</a:t>
            </a:r>
            <a:r>
              <a:rPr sz="2000" spc="-10" dirty="0">
                <a:solidFill>
                  <a:srgbClr val="001948"/>
                </a:solidFill>
                <a:cs typeface="Arial"/>
              </a:rPr>
              <a:t>o</a:t>
            </a:r>
            <a:r>
              <a:rPr sz="2000" dirty="0">
                <a:solidFill>
                  <a:srgbClr val="001948"/>
                </a:solidFill>
                <a:cs typeface="Arial"/>
              </a:rPr>
              <a:t>r </a:t>
            </a:r>
            <a:r>
              <a:rPr sz="2000" spc="15" dirty="0">
                <a:solidFill>
                  <a:srgbClr val="001948"/>
                </a:solidFill>
                <a:cs typeface="Arial"/>
              </a:rPr>
              <a:t>T</a:t>
            </a:r>
            <a:r>
              <a:rPr sz="2000" dirty="0">
                <a:solidFill>
                  <a:srgbClr val="001948"/>
                </a:solidFill>
                <a:cs typeface="Arial"/>
              </a:rPr>
              <a:t>ES</a:t>
            </a:r>
            <a:r>
              <a:rPr sz="2000" spc="15" dirty="0">
                <a:solidFill>
                  <a:srgbClr val="001948"/>
                </a:solidFill>
                <a:cs typeface="Arial"/>
              </a:rPr>
              <a:t>T</a:t>
            </a:r>
            <a:r>
              <a:rPr sz="2000" dirty="0">
                <a:solidFill>
                  <a:srgbClr val="001948"/>
                </a:solidFill>
                <a:cs typeface="Arial"/>
              </a:rPr>
              <a:t>IM</a:t>
            </a:r>
            <a:r>
              <a:rPr sz="2000" spc="-10" dirty="0">
                <a:solidFill>
                  <a:srgbClr val="001948"/>
                </a:solidFill>
                <a:cs typeface="Arial"/>
              </a:rPr>
              <a:t>O</a:t>
            </a:r>
            <a:r>
              <a:rPr sz="2000" spc="-5" dirty="0">
                <a:solidFill>
                  <a:srgbClr val="001948"/>
                </a:solidFill>
                <a:cs typeface="Arial"/>
              </a:rPr>
              <a:t>N</a:t>
            </a:r>
            <a:r>
              <a:rPr sz="2000" dirty="0">
                <a:solidFill>
                  <a:srgbClr val="001948"/>
                </a:solidFill>
                <a:cs typeface="Arial"/>
              </a:rPr>
              <a:t>IA</a:t>
            </a:r>
            <a:r>
              <a:rPr sz="2000" spc="-10" dirty="0">
                <a:solidFill>
                  <a:srgbClr val="001948"/>
                </a:solidFill>
                <a:cs typeface="Arial"/>
              </a:rPr>
              <a:t>L</a:t>
            </a:r>
            <a:r>
              <a:rPr sz="2000" dirty="0">
                <a:solidFill>
                  <a:srgbClr val="001948"/>
                </a:solidFill>
                <a:cs typeface="Arial"/>
              </a:rPr>
              <a:t>S</a:t>
            </a:r>
            <a:r>
              <a:rPr sz="2000" spc="-35" dirty="0">
                <a:solidFill>
                  <a:srgbClr val="001948"/>
                </a:solidFill>
                <a:cs typeface="Arial"/>
              </a:rPr>
              <a:t> </a:t>
            </a:r>
            <a:r>
              <a:rPr sz="2000" dirty="0">
                <a:solidFill>
                  <a:srgbClr val="001948"/>
                </a:solidFill>
                <a:cs typeface="Arial"/>
              </a:rPr>
              <a:t>- 8</a:t>
            </a:r>
            <a:r>
              <a:rPr sz="2000" spc="-5" dirty="0">
                <a:solidFill>
                  <a:srgbClr val="001948"/>
                </a:solidFill>
                <a:cs typeface="Arial"/>
              </a:rPr>
              <a:t> </a:t>
            </a:r>
            <a:r>
              <a:rPr sz="2000" spc="-10" dirty="0">
                <a:solidFill>
                  <a:srgbClr val="001948"/>
                </a:solidFill>
                <a:cs typeface="Arial"/>
              </a:rPr>
              <a:t>na</a:t>
            </a:r>
            <a:r>
              <a:rPr sz="2000" dirty="0">
                <a:solidFill>
                  <a:srgbClr val="001948"/>
                </a:solidFill>
                <a:cs typeface="Arial"/>
              </a:rPr>
              <a:t>m</a:t>
            </a:r>
            <a:r>
              <a:rPr sz="2000" spc="-10" dirty="0">
                <a:solidFill>
                  <a:srgbClr val="001948"/>
                </a:solidFill>
                <a:cs typeface="Arial"/>
              </a:rPr>
              <a:t>es</a:t>
            </a:r>
            <a:endParaRPr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482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534" y="540535"/>
            <a:ext cx="8527425" cy="1107996"/>
          </a:xfrm>
        </p:spPr>
        <p:txBody>
          <a:bodyPr/>
          <a:lstStyle/>
          <a:p>
            <a:r>
              <a:rPr lang="en-US" dirty="0" smtClean="0"/>
              <a:t>Promotion criteria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943" y="1835746"/>
            <a:ext cx="4771769" cy="2954655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Excellence</a:t>
            </a:r>
            <a:r>
              <a:rPr lang="en-US" sz="2000" dirty="0" smtClean="0"/>
              <a:t> in at least ONE of:</a:t>
            </a:r>
          </a:p>
          <a:p>
            <a:endParaRPr lang="en-US" sz="2000" dirty="0"/>
          </a:p>
          <a:p>
            <a:r>
              <a:rPr lang="en-US" sz="2000" dirty="0" smtClean="0"/>
              <a:t>Research</a:t>
            </a:r>
          </a:p>
          <a:p>
            <a:r>
              <a:rPr lang="en-US" sz="2000" dirty="0" smtClean="0"/>
              <a:t>Creative Professional Activity</a:t>
            </a:r>
          </a:p>
          <a:p>
            <a:endParaRPr lang="en-US" sz="2000" dirty="0"/>
          </a:p>
          <a:p>
            <a:r>
              <a:rPr lang="en-US" sz="2000" dirty="0" smtClean="0"/>
              <a:t>Teaching </a:t>
            </a:r>
            <a:r>
              <a:rPr lang="en-US" sz="2000" dirty="0"/>
              <a:t>(sustained excellence in teaching)</a:t>
            </a:r>
          </a:p>
        </p:txBody>
      </p:sp>
      <p:sp>
        <p:nvSpPr>
          <p:cNvPr id="4" name="Right Brace 3"/>
          <p:cNvSpPr/>
          <p:nvPr/>
        </p:nvSpPr>
        <p:spPr>
          <a:xfrm>
            <a:off x="4972297" y="2767912"/>
            <a:ext cx="156210" cy="83731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4983357" y="3792442"/>
            <a:ext cx="156972" cy="99275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02876" y="2669057"/>
            <a:ext cx="49097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Excellence is defined based on demonstration of </a:t>
            </a:r>
            <a:r>
              <a:rPr lang="en-US" sz="2000" b="1" dirty="0"/>
              <a:t>national or international reputation </a:t>
            </a:r>
            <a:r>
              <a:rPr lang="en-US" sz="2000" dirty="0"/>
              <a:t>– </a:t>
            </a:r>
            <a:r>
              <a:rPr lang="en-US" sz="2000" b="1" dirty="0"/>
              <a:t>external referees </a:t>
            </a:r>
            <a:r>
              <a:rPr lang="en-US" sz="2000" dirty="0"/>
              <a:t>required</a:t>
            </a:r>
          </a:p>
          <a:p>
            <a:endParaRPr lang="en-US" sz="2000" dirty="0"/>
          </a:p>
          <a:p>
            <a:r>
              <a:rPr lang="en-US" sz="2000" dirty="0" smtClean="0"/>
              <a:t>Excellence </a:t>
            </a:r>
            <a:r>
              <a:rPr lang="en-US" sz="2000" dirty="0"/>
              <a:t>based on teaching evaluations, </a:t>
            </a:r>
            <a:r>
              <a:rPr lang="en-US" sz="2000" dirty="0" err="1"/>
              <a:t>honours</a:t>
            </a:r>
            <a:r>
              <a:rPr lang="en-US" sz="2000" dirty="0"/>
              <a:t> &amp; awards, student testimonials – </a:t>
            </a:r>
            <a:r>
              <a:rPr lang="en-US" sz="2000" b="1" dirty="0"/>
              <a:t>internal referees</a:t>
            </a:r>
            <a:r>
              <a:rPr lang="en-US" sz="2000" dirty="0"/>
              <a:t>; external referees waived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85167" y="5197042"/>
            <a:ext cx="8143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 demonstrated </a:t>
            </a:r>
            <a:r>
              <a:rPr lang="en-US" sz="2000" b="1" dirty="0"/>
              <a:t>competence</a:t>
            </a:r>
            <a:r>
              <a:rPr lang="en-US" sz="2000" dirty="0"/>
              <a:t> as a teacher (if excellent in research or CPA)</a:t>
            </a:r>
          </a:p>
          <a:p>
            <a:r>
              <a:rPr lang="en-US" sz="2000" dirty="0"/>
              <a:t>+ </a:t>
            </a:r>
            <a:r>
              <a:rPr lang="en-US" sz="2000" b="1" dirty="0" smtClean="0"/>
              <a:t>administrative service </a:t>
            </a:r>
            <a:r>
              <a:rPr lang="en-US" sz="2000" dirty="0"/>
              <a:t>to the University (citizenship)</a:t>
            </a:r>
          </a:p>
        </p:txBody>
      </p:sp>
    </p:spTree>
    <p:extLst>
      <p:ext uri="{BB962C8B-B14F-4D97-AF65-F5344CB8AC3E}">
        <p14:creationId xmlns:p14="http://schemas.microsoft.com/office/powerpoint/2010/main" val="390420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1764" y="1034654"/>
            <a:ext cx="11029616" cy="644727"/>
          </a:xfrm>
          <a:prstGeom prst="rect">
            <a:avLst/>
          </a:prstGeom>
        </p:spPr>
        <p:txBody>
          <a:bodyPr vert="horz" wrap="square" lIns="0" tIns="150812" rIns="0" bIns="0" rtlCol="0" anchor="b">
            <a:spAutoFit/>
          </a:bodyPr>
          <a:lstStyle/>
          <a:p>
            <a:pPr marL="10795"/>
            <a:r>
              <a:rPr sz="3200" spc="-5" dirty="0"/>
              <a:t>W</a:t>
            </a:r>
            <a:r>
              <a:rPr sz="3200" dirty="0"/>
              <a:t>he</a:t>
            </a:r>
            <a:r>
              <a:rPr sz="3200" spc="-5" dirty="0"/>
              <a:t>r</a:t>
            </a:r>
            <a:r>
              <a:rPr sz="3200" dirty="0"/>
              <a:t>e can I get</a:t>
            </a:r>
            <a:r>
              <a:rPr sz="3200" spc="10" dirty="0"/>
              <a:t> </a:t>
            </a:r>
            <a:r>
              <a:rPr sz="3200" dirty="0"/>
              <a:t>help?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1764" y="2027840"/>
            <a:ext cx="11029616" cy="3854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299720" algn="l"/>
              </a:tabLst>
            </a:pPr>
            <a:r>
              <a:rPr lang="en-US" sz="2400" spc="-5" dirty="0">
                <a:solidFill>
                  <a:srgbClr val="001948"/>
                </a:solidFill>
                <a:cs typeface="Arial"/>
              </a:rPr>
              <a:t>DoM Website: </a:t>
            </a:r>
            <a:endParaRPr lang="en-US" sz="2400" spc="-5" dirty="0" smtClean="0">
              <a:solidFill>
                <a:srgbClr val="001948"/>
              </a:solidFill>
              <a:cs typeface="Arial"/>
            </a:endParaRPr>
          </a:p>
          <a:p>
            <a:pPr marL="812800" lvl="1" indent="-342900"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299720" algn="l"/>
              </a:tabLst>
            </a:pPr>
            <a:r>
              <a:rPr lang="en-US" sz="2400" spc="-5" dirty="0" smtClean="0">
                <a:solidFill>
                  <a:srgbClr val="001948"/>
                </a:solidFill>
                <a:cs typeface="Arial"/>
                <a:hlinkClick r:id="rId3"/>
              </a:rPr>
              <a:t>http</a:t>
            </a:r>
            <a:r>
              <a:rPr lang="en-US" sz="2400" spc="-5" dirty="0">
                <a:solidFill>
                  <a:srgbClr val="001948"/>
                </a:solidFill>
                <a:cs typeface="Arial"/>
                <a:hlinkClick r:id="rId3"/>
              </a:rPr>
              <a:t>://www.deptmedicine.utoronto.ca/senior-promotion</a:t>
            </a:r>
            <a:r>
              <a:rPr lang="en-US" sz="2400" spc="-5" dirty="0">
                <a:solidFill>
                  <a:srgbClr val="001948"/>
                </a:solidFill>
                <a:cs typeface="Arial"/>
              </a:rPr>
              <a:t> </a:t>
            </a:r>
          </a:p>
          <a:p>
            <a:pPr marL="355600" indent="-342900"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299720" algn="l"/>
              </a:tabLst>
            </a:pPr>
            <a:r>
              <a:rPr lang="en-US" sz="2400" spc="-5" dirty="0" err="1">
                <a:solidFill>
                  <a:srgbClr val="001948"/>
                </a:solidFill>
                <a:cs typeface="Arial"/>
              </a:rPr>
              <a:t>FoM</a:t>
            </a:r>
            <a:r>
              <a:rPr lang="en-US" sz="2400" spc="-5" dirty="0">
                <a:solidFill>
                  <a:srgbClr val="001948"/>
                </a:solidFill>
                <a:cs typeface="Arial"/>
              </a:rPr>
              <a:t> 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Handbook</a:t>
            </a:r>
            <a:r>
              <a:rPr lang="en-US" sz="2400" spc="-5" dirty="0" smtClean="0">
                <a:solidFill>
                  <a:srgbClr val="001948"/>
                </a:solidFill>
                <a:cs typeface="Arial"/>
              </a:rPr>
              <a:t>:</a:t>
            </a:r>
          </a:p>
          <a:p>
            <a:pPr marL="812800" lvl="1" indent="-342900"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299720" algn="l"/>
              </a:tabLst>
            </a:pPr>
            <a:r>
              <a:rPr lang="en-US" sz="2400" u="sng" spc="-5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/>
              </a:rPr>
              <a:t>h</a:t>
            </a:r>
            <a:r>
              <a:rPr lang="en-US" sz="2400" spc="-5" dirty="0" smtClean="0">
                <a:solidFill>
                  <a:srgbClr val="001948"/>
                </a:solidFill>
                <a:cs typeface="Arial"/>
                <a:hlinkClick r:id="rId4"/>
              </a:rPr>
              <a:t>ttp</a:t>
            </a:r>
            <a:r>
              <a:rPr lang="en-US" sz="2400" spc="-5" dirty="0">
                <a:solidFill>
                  <a:srgbClr val="001948"/>
                </a:solidFill>
                <a:cs typeface="Arial"/>
                <a:hlinkClick r:id="rId4"/>
              </a:rPr>
              <a:t>://www.deptmedicine.utoronto.ca/sites/default/files/2016%20Academic%20Promotions%20Manual.pdf</a:t>
            </a:r>
            <a:r>
              <a:rPr lang="en-US" sz="2400" spc="-5" dirty="0">
                <a:solidFill>
                  <a:srgbClr val="001948"/>
                </a:solidFill>
                <a:cs typeface="Arial"/>
              </a:rPr>
              <a:t> </a:t>
            </a:r>
            <a:endParaRPr sz="2400" dirty="0">
              <a:cs typeface="Arial"/>
            </a:endParaRPr>
          </a:p>
          <a:p>
            <a:pPr marL="355600" indent="-342900">
              <a:spcBef>
                <a:spcPts val="575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299720" algn="l"/>
              </a:tabLst>
            </a:pPr>
            <a:r>
              <a:rPr sz="2400" spc="-5" dirty="0">
                <a:solidFill>
                  <a:srgbClr val="001948"/>
                </a:solidFill>
                <a:cs typeface="Arial"/>
              </a:rPr>
              <a:t>Ho</a:t>
            </a:r>
            <a:r>
              <a:rPr sz="2400" dirty="0">
                <a:solidFill>
                  <a:srgbClr val="001948"/>
                </a:solidFill>
                <a:cs typeface="Arial"/>
              </a:rPr>
              <a:t>s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pi</a:t>
            </a:r>
            <a:r>
              <a:rPr sz="2400" dirty="0">
                <a:solidFill>
                  <a:srgbClr val="001948"/>
                </a:solidFill>
                <a:cs typeface="Arial"/>
              </a:rPr>
              <a:t>t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a</a:t>
            </a:r>
            <a:r>
              <a:rPr sz="2400" dirty="0">
                <a:solidFill>
                  <a:srgbClr val="001948"/>
                </a:solidFill>
                <a:cs typeface="Arial"/>
              </a:rPr>
              <a:t>l</a:t>
            </a:r>
            <a:endParaRPr sz="2400" dirty="0">
              <a:cs typeface="Arial"/>
            </a:endParaRPr>
          </a:p>
          <a:p>
            <a:pPr marL="756285" marR="669290" lvl="1" indent="-342900">
              <a:spcBef>
                <a:spcPts val="480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698500" algn="l"/>
              </a:tabLst>
            </a:pPr>
            <a:r>
              <a:rPr sz="2000" spc="5" dirty="0">
                <a:solidFill>
                  <a:srgbClr val="001948"/>
                </a:solidFill>
                <a:cs typeface="Arial"/>
              </a:rPr>
              <a:t>D</a:t>
            </a:r>
            <a:r>
              <a:rPr sz="2000" dirty="0">
                <a:solidFill>
                  <a:srgbClr val="001948"/>
                </a:solidFill>
                <a:cs typeface="Arial"/>
              </a:rPr>
              <a:t>epar</a:t>
            </a:r>
            <a:r>
              <a:rPr sz="2000" spc="-10" dirty="0">
                <a:solidFill>
                  <a:srgbClr val="001948"/>
                </a:solidFill>
                <a:cs typeface="Arial"/>
              </a:rPr>
              <a:t>t</a:t>
            </a:r>
            <a:r>
              <a:rPr sz="2000" spc="-5" dirty="0">
                <a:solidFill>
                  <a:srgbClr val="001948"/>
                </a:solidFill>
                <a:cs typeface="Arial"/>
              </a:rPr>
              <a:t>m</a:t>
            </a:r>
            <a:r>
              <a:rPr sz="2000" dirty="0">
                <a:solidFill>
                  <a:srgbClr val="001948"/>
                </a:solidFill>
                <a:cs typeface="Arial"/>
              </a:rPr>
              <a:t>e</a:t>
            </a:r>
            <a:r>
              <a:rPr sz="2000" spc="-10" dirty="0">
                <a:solidFill>
                  <a:srgbClr val="001948"/>
                </a:solidFill>
                <a:cs typeface="Arial"/>
              </a:rPr>
              <a:t>n</a:t>
            </a:r>
            <a:r>
              <a:rPr sz="2000" dirty="0">
                <a:solidFill>
                  <a:srgbClr val="001948"/>
                </a:solidFill>
                <a:cs typeface="Arial"/>
              </a:rPr>
              <a:t>t</a:t>
            </a:r>
            <a:r>
              <a:rPr sz="2000" spc="-50" dirty="0">
                <a:solidFill>
                  <a:srgbClr val="001948"/>
                </a:solidFill>
                <a:cs typeface="Arial"/>
              </a:rPr>
              <a:t> </a:t>
            </a:r>
            <a:r>
              <a:rPr sz="2000" spc="-5" dirty="0">
                <a:solidFill>
                  <a:srgbClr val="001948"/>
                </a:solidFill>
                <a:cs typeface="Arial"/>
              </a:rPr>
              <a:t>P</a:t>
            </a:r>
            <a:r>
              <a:rPr sz="2000" dirty="0">
                <a:solidFill>
                  <a:srgbClr val="001948"/>
                </a:solidFill>
                <a:cs typeface="Arial"/>
              </a:rPr>
              <a:t>ro</a:t>
            </a:r>
            <a:r>
              <a:rPr sz="2000" spc="-5" dirty="0">
                <a:solidFill>
                  <a:srgbClr val="001948"/>
                </a:solidFill>
                <a:cs typeface="Arial"/>
              </a:rPr>
              <a:t>m</a:t>
            </a:r>
            <a:r>
              <a:rPr sz="2000" dirty="0">
                <a:solidFill>
                  <a:srgbClr val="001948"/>
                </a:solidFill>
                <a:cs typeface="Arial"/>
              </a:rPr>
              <a:t>o</a:t>
            </a:r>
            <a:r>
              <a:rPr sz="2000" spc="-10" dirty="0">
                <a:solidFill>
                  <a:srgbClr val="001948"/>
                </a:solidFill>
                <a:cs typeface="Arial"/>
              </a:rPr>
              <a:t>t</a:t>
            </a:r>
            <a:r>
              <a:rPr sz="2000" dirty="0">
                <a:solidFill>
                  <a:srgbClr val="001948"/>
                </a:solidFill>
                <a:cs typeface="Arial"/>
              </a:rPr>
              <a:t>ions </a:t>
            </a:r>
            <a:r>
              <a:rPr sz="2000" spc="-5" dirty="0">
                <a:solidFill>
                  <a:srgbClr val="001948"/>
                </a:solidFill>
                <a:cs typeface="Arial"/>
              </a:rPr>
              <a:t>A</a:t>
            </a:r>
            <a:r>
              <a:rPr sz="2000" dirty="0">
                <a:solidFill>
                  <a:srgbClr val="001948"/>
                </a:solidFill>
                <a:cs typeface="Arial"/>
              </a:rPr>
              <a:t>d</a:t>
            </a:r>
            <a:r>
              <a:rPr sz="2000" spc="-5" dirty="0">
                <a:solidFill>
                  <a:srgbClr val="001948"/>
                </a:solidFill>
                <a:cs typeface="Arial"/>
              </a:rPr>
              <a:t>m</a:t>
            </a:r>
            <a:r>
              <a:rPr sz="2000" dirty="0">
                <a:solidFill>
                  <a:srgbClr val="001948"/>
                </a:solidFill>
                <a:cs typeface="Arial"/>
              </a:rPr>
              <a:t>ini</a:t>
            </a:r>
            <a:r>
              <a:rPr sz="2000" spc="5" dirty="0">
                <a:solidFill>
                  <a:srgbClr val="001948"/>
                </a:solidFill>
                <a:cs typeface="Arial"/>
              </a:rPr>
              <a:t>s</a:t>
            </a:r>
            <a:r>
              <a:rPr sz="2000" spc="-10" dirty="0">
                <a:solidFill>
                  <a:srgbClr val="001948"/>
                </a:solidFill>
                <a:cs typeface="Arial"/>
              </a:rPr>
              <a:t>t</a:t>
            </a:r>
            <a:r>
              <a:rPr sz="2000" dirty="0">
                <a:solidFill>
                  <a:srgbClr val="001948"/>
                </a:solidFill>
                <a:cs typeface="Arial"/>
              </a:rPr>
              <a:t>ra</a:t>
            </a:r>
            <a:r>
              <a:rPr sz="2000" spc="-10" dirty="0">
                <a:solidFill>
                  <a:srgbClr val="001948"/>
                </a:solidFill>
                <a:cs typeface="Arial"/>
              </a:rPr>
              <a:t>t</a:t>
            </a:r>
            <a:r>
              <a:rPr sz="2000" dirty="0">
                <a:solidFill>
                  <a:srgbClr val="001948"/>
                </a:solidFill>
                <a:cs typeface="Arial"/>
              </a:rPr>
              <a:t>or</a:t>
            </a:r>
            <a:endParaRPr sz="2000" dirty="0">
              <a:cs typeface="Arial"/>
            </a:endParaRPr>
          </a:p>
          <a:p>
            <a:pPr marL="756285" lvl="1" indent="-342900">
              <a:spcBef>
                <a:spcPts val="480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698500" algn="l"/>
              </a:tabLst>
            </a:pPr>
            <a:r>
              <a:rPr sz="2000" dirty="0">
                <a:solidFill>
                  <a:srgbClr val="001948"/>
                </a:solidFill>
                <a:cs typeface="Arial"/>
              </a:rPr>
              <a:t>Ho</a:t>
            </a:r>
            <a:r>
              <a:rPr sz="2000" spc="5" dirty="0">
                <a:solidFill>
                  <a:srgbClr val="001948"/>
                </a:solidFill>
                <a:cs typeface="Arial"/>
              </a:rPr>
              <a:t>s</a:t>
            </a:r>
            <a:r>
              <a:rPr sz="2000" dirty="0">
                <a:solidFill>
                  <a:srgbClr val="001948"/>
                </a:solidFill>
                <a:cs typeface="Arial"/>
              </a:rPr>
              <a:t>p</a:t>
            </a:r>
            <a:r>
              <a:rPr sz="2000" spc="-5" dirty="0">
                <a:solidFill>
                  <a:srgbClr val="001948"/>
                </a:solidFill>
                <a:cs typeface="Arial"/>
              </a:rPr>
              <a:t>i</a:t>
            </a:r>
            <a:r>
              <a:rPr sz="2000" spc="-10" dirty="0">
                <a:solidFill>
                  <a:srgbClr val="001948"/>
                </a:solidFill>
                <a:cs typeface="Arial"/>
              </a:rPr>
              <a:t>t</a:t>
            </a:r>
            <a:r>
              <a:rPr sz="2000" dirty="0">
                <a:solidFill>
                  <a:srgbClr val="001948"/>
                </a:solidFill>
                <a:cs typeface="Arial"/>
              </a:rPr>
              <a:t>al</a:t>
            </a:r>
            <a:r>
              <a:rPr sz="2000" spc="-20" dirty="0">
                <a:solidFill>
                  <a:srgbClr val="001948"/>
                </a:solidFill>
                <a:cs typeface="Arial"/>
              </a:rPr>
              <a:t> </a:t>
            </a:r>
            <a:r>
              <a:rPr sz="2000" spc="-5" dirty="0">
                <a:solidFill>
                  <a:srgbClr val="001948"/>
                </a:solidFill>
                <a:cs typeface="Arial"/>
              </a:rPr>
              <a:t>P</a:t>
            </a:r>
            <a:r>
              <a:rPr sz="2000" dirty="0">
                <a:solidFill>
                  <a:srgbClr val="001948"/>
                </a:solidFill>
                <a:cs typeface="Arial"/>
              </a:rPr>
              <a:t>ro</a:t>
            </a:r>
            <a:r>
              <a:rPr sz="2000" spc="-5" dirty="0">
                <a:solidFill>
                  <a:srgbClr val="001948"/>
                </a:solidFill>
                <a:cs typeface="Arial"/>
              </a:rPr>
              <a:t>m</a:t>
            </a:r>
            <a:r>
              <a:rPr sz="2000" dirty="0">
                <a:solidFill>
                  <a:srgbClr val="001948"/>
                </a:solidFill>
                <a:cs typeface="Arial"/>
              </a:rPr>
              <a:t>o</a:t>
            </a:r>
            <a:r>
              <a:rPr sz="2000" spc="-10" dirty="0">
                <a:solidFill>
                  <a:srgbClr val="001948"/>
                </a:solidFill>
                <a:cs typeface="Arial"/>
              </a:rPr>
              <a:t>t</a:t>
            </a:r>
            <a:r>
              <a:rPr sz="2000" spc="-5" dirty="0">
                <a:solidFill>
                  <a:srgbClr val="001948"/>
                </a:solidFill>
                <a:cs typeface="Arial"/>
              </a:rPr>
              <a:t>i</a:t>
            </a:r>
            <a:r>
              <a:rPr sz="2000" dirty="0">
                <a:solidFill>
                  <a:srgbClr val="001948"/>
                </a:solidFill>
                <a:cs typeface="Arial"/>
              </a:rPr>
              <a:t>on</a:t>
            </a:r>
            <a:r>
              <a:rPr sz="2000" spc="-30" dirty="0">
                <a:solidFill>
                  <a:srgbClr val="001948"/>
                </a:solidFill>
                <a:cs typeface="Arial"/>
              </a:rPr>
              <a:t> </a:t>
            </a:r>
            <a:r>
              <a:rPr sz="2000" spc="-5" dirty="0">
                <a:solidFill>
                  <a:srgbClr val="001948"/>
                </a:solidFill>
                <a:cs typeface="Arial"/>
              </a:rPr>
              <a:t>M</a:t>
            </a:r>
            <a:r>
              <a:rPr sz="2000" dirty="0">
                <a:solidFill>
                  <a:srgbClr val="001948"/>
                </a:solidFill>
                <a:cs typeface="Arial"/>
              </a:rPr>
              <a:t>en</a:t>
            </a:r>
            <a:r>
              <a:rPr sz="2000" spc="-10" dirty="0">
                <a:solidFill>
                  <a:srgbClr val="001948"/>
                </a:solidFill>
                <a:cs typeface="Arial"/>
              </a:rPr>
              <a:t>t</a:t>
            </a:r>
            <a:r>
              <a:rPr sz="2000" dirty="0">
                <a:solidFill>
                  <a:srgbClr val="001948"/>
                </a:solidFill>
                <a:cs typeface="Arial"/>
              </a:rPr>
              <a:t>or</a:t>
            </a:r>
            <a:r>
              <a:rPr sz="2000" spc="-25" dirty="0">
                <a:solidFill>
                  <a:srgbClr val="001948"/>
                </a:solidFill>
                <a:cs typeface="Arial"/>
              </a:rPr>
              <a:t> </a:t>
            </a:r>
            <a:r>
              <a:rPr sz="2000" dirty="0">
                <a:solidFill>
                  <a:srgbClr val="001948"/>
                </a:solidFill>
                <a:cs typeface="Arial"/>
              </a:rPr>
              <a:t>(</a:t>
            </a:r>
            <a:r>
              <a:rPr sz="2000" spc="5" dirty="0">
                <a:solidFill>
                  <a:srgbClr val="001948"/>
                </a:solidFill>
                <a:cs typeface="Arial"/>
              </a:rPr>
              <a:t>s</a:t>
            </a:r>
            <a:r>
              <a:rPr sz="2000" dirty="0">
                <a:solidFill>
                  <a:srgbClr val="001948"/>
                </a:solidFill>
                <a:cs typeface="Arial"/>
              </a:rPr>
              <a:t>hou</a:t>
            </a:r>
            <a:r>
              <a:rPr sz="2000" spc="-5" dirty="0">
                <a:solidFill>
                  <a:srgbClr val="001948"/>
                </a:solidFill>
                <a:cs typeface="Arial"/>
              </a:rPr>
              <a:t>l</a:t>
            </a:r>
            <a:r>
              <a:rPr sz="2000" dirty="0">
                <a:solidFill>
                  <a:srgbClr val="001948"/>
                </a:solidFill>
                <a:cs typeface="Arial"/>
              </a:rPr>
              <a:t>d</a:t>
            </a:r>
            <a:r>
              <a:rPr sz="2000" spc="-40" dirty="0">
                <a:solidFill>
                  <a:srgbClr val="001948"/>
                </a:solidFill>
                <a:cs typeface="Arial"/>
              </a:rPr>
              <a:t> </a:t>
            </a:r>
            <a:r>
              <a:rPr sz="2000" dirty="0">
                <a:solidFill>
                  <a:srgbClr val="001948"/>
                </a:solidFill>
                <a:cs typeface="Arial"/>
              </a:rPr>
              <a:t>be</a:t>
            </a:r>
            <a:r>
              <a:rPr sz="2000" spc="-5" dirty="0">
                <a:solidFill>
                  <a:srgbClr val="001948"/>
                </a:solidFill>
                <a:cs typeface="Arial"/>
              </a:rPr>
              <a:t> </a:t>
            </a:r>
            <a:r>
              <a:rPr sz="2000" dirty="0">
                <a:solidFill>
                  <a:srgbClr val="001948"/>
                </a:solidFill>
                <a:cs typeface="Arial"/>
              </a:rPr>
              <a:t>a</a:t>
            </a:r>
            <a:r>
              <a:rPr sz="2000" spc="5" dirty="0">
                <a:solidFill>
                  <a:srgbClr val="001948"/>
                </a:solidFill>
                <a:cs typeface="Arial"/>
              </a:rPr>
              <a:t>ss</a:t>
            </a:r>
            <a:r>
              <a:rPr sz="2000" dirty="0">
                <a:solidFill>
                  <a:srgbClr val="001948"/>
                </a:solidFill>
                <a:cs typeface="Arial"/>
              </a:rPr>
              <a:t>igned</a:t>
            </a:r>
            <a:r>
              <a:rPr sz="2000" spc="-40" dirty="0">
                <a:solidFill>
                  <a:srgbClr val="001948"/>
                </a:solidFill>
                <a:cs typeface="Arial"/>
              </a:rPr>
              <a:t> </a:t>
            </a:r>
            <a:r>
              <a:rPr sz="2000" spc="-10" dirty="0">
                <a:solidFill>
                  <a:srgbClr val="001948"/>
                </a:solidFill>
                <a:cs typeface="Arial"/>
              </a:rPr>
              <a:t>t</a:t>
            </a:r>
            <a:r>
              <a:rPr sz="2000" dirty="0">
                <a:solidFill>
                  <a:srgbClr val="001948"/>
                </a:solidFill>
                <a:cs typeface="Arial"/>
              </a:rPr>
              <a:t>o</a:t>
            </a:r>
            <a:r>
              <a:rPr sz="2000" spc="-5" dirty="0">
                <a:solidFill>
                  <a:srgbClr val="001948"/>
                </a:solidFill>
                <a:cs typeface="Arial"/>
              </a:rPr>
              <a:t> </a:t>
            </a:r>
            <a:r>
              <a:rPr sz="2000" spc="-10" dirty="0">
                <a:solidFill>
                  <a:srgbClr val="001948"/>
                </a:solidFill>
                <a:cs typeface="Arial"/>
              </a:rPr>
              <a:t>y</a:t>
            </a:r>
            <a:r>
              <a:rPr sz="2000" dirty="0">
                <a:solidFill>
                  <a:srgbClr val="001948"/>
                </a:solidFill>
                <a:cs typeface="Arial"/>
              </a:rPr>
              <a:t>ou)</a:t>
            </a:r>
            <a:endParaRPr sz="2000" dirty="0">
              <a:cs typeface="Arial"/>
            </a:endParaRPr>
          </a:p>
          <a:p>
            <a:pPr marL="355600" indent="-342900">
              <a:spcBef>
                <a:spcPts val="570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299720" algn="l"/>
              </a:tabLst>
            </a:pPr>
            <a:r>
              <a:rPr sz="2400" spc="-5" dirty="0">
                <a:solidFill>
                  <a:srgbClr val="001948"/>
                </a:solidFill>
                <a:cs typeface="Arial"/>
              </a:rPr>
              <a:t>Uni</a:t>
            </a:r>
            <a:r>
              <a:rPr sz="2400" dirty="0">
                <a:solidFill>
                  <a:srgbClr val="001948"/>
                </a:solidFill>
                <a:cs typeface="Arial"/>
              </a:rPr>
              <a:t>v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e</a:t>
            </a:r>
            <a:r>
              <a:rPr sz="2400" dirty="0">
                <a:solidFill>
                  <a:srgbClr val="001948"/>
                </a:solidFill>
                <a:cs typeface="Arial"/>
              </a:rPr>
              <a:t>rs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i</a:t>
            </a:r>
            <a:r>
              <a:rPr sz="2400" dirty="0">
                <a:solidFill>
                  <a:srgbClr val="001948"/>
                </a:solidFill>
                <a:cs typeface="Arial"/>
              </a:rPr>
              <a:t>ty</a:t>
            </a:r>
            <a:r>
              <a:rPr sz="2400" spc="15" dirty="0">
                <a:solidFill>
                  <a:srgbClr val="001948"/>
                </a:solidFill>
                <a:cs typeface="Arial"/>
              </a:rPr>
              <a:t> </a:t>
            </a:r>
            <a:r>
              <a:rPr sz="2400" spc="-5" dirty="0">
                <a:solidFill>
                  <a:srgbClr val="001948"/>
                </a:solidFill>
                <a:cs typeface="Arial"/>
              </a:rPr>
              <a:t>Do</a:t>
            </a:r>
            <a:r>
              <a:rPr sz="2400" dirty="0">
                <a:solidFill>
                  <a:srgbClr val="001948"/>
                </a:solidFill>
                <a:cs typeface="Arial"/>
              </a:rPr>
              <a:t>M</a:t>
            </a:r>
            <a:endParaRPr sz="2400" dirty="0">
              <a:cs typeface="Arial"/>
            </a:endParaRPr>
          </a:p>
          <a:p>
            <a:pPr marL="756285" marR="5080" lvl="1" indent="-342900">
              <a:spcBef>
                <a:spcPts val="484"/>
              </a:spcBef>
              <a:buClr>
                <a:srgbClr val="001948"/>
              </a:buClr>
              <a:buFont typeface="Wingdings" panose="05000000000000000000" pitchFamily="2" charset="2"/>
              <a:buChar char="§"/>
              <a:tabLst>
                <a:tab pos="698500" algn="l"/>
              </a:tabLst>
            </a:pPr>
            <a:r>
              <a:rPr sz="2000" dirty="0">
                <a:solidFill>
                  <a:srgbClr val="001948"/>
                </a:solidFill>
                <a:cs typeface="Arial"/>
              </a:rPr>
              <a:t>Uni</a:t>
            </a:r>
            <a:r>
              <a:rPr sz="2000" spc="-10" dirty="0">
                <a:solidFill>
                  <a:srgbClr val="001948"/>
                </a:solidFill>
                <a:cs typeface="Arial"/>
              </a:rPr>
              <a:t>v</a:t>
            </a:r>
            <a:r>
              <a:rPr sz="2000" dirty="0">
                <a:solidFill>
                  <a:srgbClr val="001948"/>
                </a:solidFill>
                <a:cs typeface="Arial"/>
              </a:rPr>
              <a:t>er</a:t>
            </a:r>
            <a:r>
              <a:rPr sz="2000" spc="5" dirty="0">
                <a:solidFill>
                  <a:srgbClr val="001948"/>
                </a:solidFill>
                <a:cs typeface="Arial"/>
              </a:rPr>
              <a:t>s</a:t>
            </a:r>
            <a:r>
              <a:rPr sz="2000" spc="-5" dirty="0">
                <a:solidFill>
                  <a:srgbClr val="001948"/>
                </a:solidFill>
                <a:cs typeface="Arial"/>
              </a:rPr>
              <a:t>i</a:t>
            </a:r>
            <a:r>
              <a:rPr sz="2000" spc="-10" dirty="0">
                <a:solidFill>
                  <a:srgbClr val="001948"/>
                </a:solidFill>
                <a:cs typeface="Arial"/>
              </a:rPr>
              <a:t>t</a:t>
            </a:r>
            <a:r>
              <a:rPr sz="2000" dirty="0">
                <a:solidFill>
                  <a:srgbClr val="001948"/>
                </a:solidFill>
                <a:cs typeface="Arial"/>
              </a:rPr>
              <a:t>y</a:t>
            </a:r>
            <a:r>
              <a:rPr sz="2000" spc="-25" dirty="0">
                <a:solidFill>
                  <a:srgbClr val="001948"/>
                </a:solidFill>
                <a:cs typeface="Arial"/>
              </a:rPr>
              <a:t> </a:t>
            </a:r>
            <a:r>
              <a:rPr sz="2000" dirty="0">
                <a:solidFill>
                  <a:srgbClr val="001948"/>
                </a:solidFill>
                <a:cs typeface="Arial"/>
              </a:rPr>
              <a:t>D</a:t>
            </a:r>
            <a:r>
              <a:rPr lang="en-US" sz="2000" dirty="0">
                <a:solidFill>
                  <a:srgbClr val="001948"/>
                </a:solidFill>
                <a:cs typeface="Arial"/>
              </a:rPr>
              <a:t>oM</a:t>
            </a:r>
            <a:r>
              <a:rPr sz="2000" spc="-50" dirty="0">
                <a:solidFill>
                  <a:srgbClr val="001948"/>
                </a:solidFill>
                <a:cs typeface="Arial"/>
              </a:rPr>
              <a:t> </a:t>
            </a:r>
            <a:r>
              <a:rPr sz="2000" spc="-5" dirty="0">
                <a:solidFill>
                  <a:srgbClr val="001948"/>
                </a:solidFill>
                <a:cs typeface="Arial"/>
              </a:rPr>
              <a:t>P</a:t>
            </a:r>
            <a:r>
              <a:rPr sz="2000" dirty="0">
                <a:solidFill>
                  <a:srgbClr val="001948"/>
                </a:solidFill>
                <a:cs typeface="Arial"/>
              </a:rPr>
              <a:t>ro</a:t>
            </a:r>
            <a:r>
              <a:rPr sz="2000" spc="-5" dirty="0">
                <a:solidFill>
                  <a:srgbClr val="001948"/>
                </a:solidFill>
                <a:cs typeface="Arial"/>
              </a:rPr>
              <a:t>m</a:t>
            </a:r>
            <a:r>
              <a:rPr sz="2000" dirty="0">
                <a:solidFill>
                  <a:srgbClr val="001948"/>
                </a:solidFill>
                <a:cs typeface="Arial"/>
              </a:rPr>
              <a:t>o</a:t>
            </a:r>
            <a:r>
              <a:rPr sz="2000" spc="-10" dirty="0">
                <a:solidFill>
                  <a:srgbClr val="001948"/>
                </a:solidFill>
                <a:cs typeface="Arial"/>
              </a:rPr>
              <a:t>t</a:t>
            </a:r>
            <a:r>
              <a:rPr sz="2000" spc="-5" dirty="0">
                <a:solidFill>
                  <a:srgbClr val="001948"/>
                </a:solidFill>
                <a:cs typeface="Arial"/>
              </a:rPr>
              <a:t>i</a:t>
            </a:r>
            <a:r>
              <a:rPr sz="2000" dirty="0">
                <a:solidFill>
                  <a:srgbClr val="001948"/>
                </a:solidFill>
                <a:cs typeface="Arial"/>
              </a:rPr>
              <a:t>ons</a:t>
            </a:r>
            <a:r>
              <a:rPr sz="2000" spc="-35" dirty="0">
                <a:solidFill>
                  <a:srgbClr val="001948"/>
                </a:solidFill>
                <a:cs typeface="Arial"/>
              </a:rPr>
              <a:t> </a:t>
            </a:r>
            <a:r>
              <a:rPr sz="2000" spc="-5" dirty="0">
                <a:solidFill>
                  <a:srgbClr val="001948"/>
                </a:solidFill>
                <a:cs typeface="Arial"/>
              </a:rPr>
              <a:t>A</a:t>
            </a:r>
            <a:r>
              <a:rPr sz="2000" dirty="0">
                <a:solidFill>
                  <a:srgbClr val="001948"/>
                </a:solidFill>
                <a:cs typeface="Arial"/>
              </a:rPr>
              <a:t>d</a:t>
            </a:r>
            <a:r>
              <a:rPr sz="2000" spc="-5" dirty="0">
                <a:solidFill>
                  <a:srgbClr val="001948"/>
                </a:solidFill>
                <a:cs typeface="Arial"/>
              </a:rPr>
              <a:t>m</a:t>
            </a:r>
            <a:r>
              <a:rPr sz="2000" dirty="0">
                <a:solidFill>
                  <a:srgbClr val="001948"/>
                </a:solidFill>
                <a:cs typeface="Arial"/>
              </a:rPr>
              <a:t>in</a:t>
            </a:r>
            <a:r>
              <a:rPr sz="2000" spc="-5" dirty="0">
                <a:solidFill>
                  <a:srgbClr val="001948"/>
                </a:solidFill>
                <a:cs typeface="Arial"/>
              </a:rPr>
              <a:t>i</a:t>
            </a:r>
            <a:r>
              <a:rPr sz="2000" spc="5" dirty="0">
                <a:solidFill>
                  <a:srgbClr val="001948"/>
                </a:solidFill>
                <a:cs typeface="Arial"/>
              </a:rPr>
              <a:t>s</a:t>
            </a:r>
            <a:r>
              <a:rPr sz="2000" spc="-10" dirty="0">
                <a:solidFill>
                  <a:srgbClr val="001948"/>
                </a:solidFill>
                <a:cs typeface="Arial"/>
              </a:rPr>
              <a:t>t</a:t>
            </a:r>
            <a:r>
              <a:rPr sz="2000" dirty="0">
                <a:solidFill>
                  <a:srgbClr val="001948"/>
                </a:solidFill>
                <a:cs typeface="Arial"/>
              </a:rPr>
              <a:t>ra</a:t>
            </a:r>
            <a:r>
              <a:rPr sz="2000" spc="-10" dirty="0">
                <a:solidFill>
                  <a:srgbClr val="001948"/>
                </a:solidFill>
                <a:cs typeface="Arial"/>
              </a:rPr>
              <a:t>t</a:t>
            </a:r>
            <a:r>
              <a:rPr sz="2000" dirty="0">
                <a:solidFill>
                  <a:srgbClr val="001948"/>
                </a:solidFill>
                <a:cs typeface="Arial"/>
              </a:rPr>
              <a:t>or</a:t>
            </a:r>
            <a:r>
              <a:rPr lang="en-US" sz="2000" spc="-25" dirty="0">
                <a:solidFill>
                  <a:srgbClr val="001948"/>
                </a:solidFill>
                <a:cs typeface="Arial"/>
              </a:rPr>
              <a:t>: </a:t>
            </a:r>
            <a:r>
              <a:rPr lang="en-US" sz="2000" spc="-5" dirty="0">
                <a:solidFill>
                  <a:srgbClr val="001948"/>
                </a:solidFill>
                <a:cs typeface="Arial"/>
              </a:rPr>
              <a:t>Lilian Belknap </a:t>
            </a:r>
            <a:r>
              <a:rPr lang="en-US" sz="2000" spc="-5" dirty="0">
                <a:solidFill>
                  <a:srgbClr val="001948"/>
                </a:solidFill>
                <a:cs typeface="Arial"/>
                <a:hlinkClick r:id="rId5"/>
              </a:rPr>
              <a:t>dom.srpromotion@utoronto.ca</a:t>
            </a:r>
            <a:r>
              <a:rPr lang="en-US" sz="2000" spc="-5" dirty="0">
                <a:solidFill>
                  <a:srgbClr val="001948"/>
                </a:solidFill>
                <a:cs typeface="Arial"/>
              </a:rPr>
              <a:t>	</a:t>
            </a:r>
            <a:endParaRPr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258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1296" y="1025510"/>
            <a:ext cx="11029616" cy="644727"/>
          </a:xfrm>
          <a:prstGeom prst="rect">
            <a:avLst/>
          </a:prstGeom>
        </p:spPr>
        <p:txBody>
          <a:bodyPr vert="horz" wrap="square" lIns="0" tIns="150812" rIns="0" bIns="0" rtlCol="0" anchor="b">
            <a:spAutoFit/>
          </a:bodyPr>
          <a:lstStyle/>
          <a:p>
            <a:pPr marL="10795"/>
            <a:r>
              <a:rPr sz="3200" spc="-5" dirty="0"/>
              <a:t>W</a:t>
            </a:r>
            <a:r>
              <a:rPr sz="3200" dirty="0"/>
              <a:t>he</a:t>
            </a:r>
            <a:r>
              <a:rPr sz="3200" spc="-5" dirty="0"/>
              <a:t>r</a:t>
            </a:r>
            <a:r>
              <a:rPr sz="3200" dirty="0"/>
              <a:t>e can I get</a:t>
            </a:r>
            <a:r>
              <a:rPr sz="3200" spc="10" dirty="0"/>
              <a:t> </a:t>
            </a:r>
            <a:r>
              <a:rPr sz="3200" dirty="0"/>
              <a:t>help?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10785"/>
              </p:ext>
            </p:extLst>
          </p:nvPr>
        </p:nvGraphicFramePr>
        <p:xfrm>
          <a:off x="2105192" y="5330953"/>
          <a:ext cx="7416799" cy="7190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35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1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277">
                <a:tc gridSpan="2">
                  <a:txBody>
                    <a:bodyPr/>
                    <a:lstStyle/>
                    <a:p>
                      <a:pPr marL="1227455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sz="1400" b="1" dirty="0">
                          <a:latin typeface="Trebuchet MS"/>
                          <a:cs typeface="Trebuchet MS"/>
                        </a:rPr>
                        <a:t>niv</a:t>
                      </a:r>
                      <a:r>
                        <a:rPr sz="1400" b="1" spc="-5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400" b="1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400" b="1" dirty="0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400" b="1" spc="-5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400" b="1" dirty="0"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14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5" dirty="0">
                          <a:latin typeface="Trebuchet MS"/>
                          <a:cs typeface="Trebuchet MS"/>
                        </a:rPr>
                        <a:t>Depa</a:t>
                      </a:r>
                      <a:r>
                        <a:rPr sz="1400" b="1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400" b="1" spc="-5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400" b="1" spc="5" dirty="0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400" b="1" spc="-5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400" b="1" dirty="0">
                          <a:latin typeface="Trebuchet MS"/>
                          <a:cs typeface="Trebuchet MS"/>
                        </a:rPr>
                        <a:t>nt</a:t>
                      </a:r>
                      <a:r>
                        <a:rPr sz="1400" b="1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dirty="0">
                          <a:latin typeface="Trebuchet MS"/>
                          <a:cs typeface="Trebuchet MS"/>
                        </a:rPr>
                        <a:t>Pr</a:t>
                      </a:r>
                      <a:r>
                        <a:rPr sz="1400" b="1" spc="-5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400" b="1" spc="5" dirty="0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400" b="1" spc="-5" dirty="0">
                          <a:latin typeface="Trebuchet MS"/>
                          <a:cs typeface="Trebuchet MS"/>
                        </a:rPr>
                        <a:t>ot</a:t>
                      </a:r>
                      <a:r>
                        <a:rPr sz="1400" b="1" dirty="0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400" b="1" spc="-5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400" b="1" dirty="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400" b="1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dirty="0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400" b="1" spc="-5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400" b="1" spc="5" dirty="0">
                          <a:latin typeface="Trebuchet MS"/>
                          <a:cs typeface="Trebuchet MS"/>
                        </a:rPr>
                        <a:t>mm</a:t>
                      </a:r>
                      <a:r>
                        <a:rPr sz="1400" b="1" dirty="0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400" b="1" spc="-5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400" b="1" spc="-20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400" b="1" spc="-5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400" b="1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400" b="1" spc="-11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5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400" b="1" dirty="0"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1400" b="1" spc="5" dirty="0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400" b="1" dirty="0">
                          <a:latin typeface="Trebuchet MS"/>
                          <a:cs typeface="Trebuchet MS"/>
                        </a:rPr>
                        <a:t>ini</a:t>
                      </a: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400" b="1" spc="-5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400" b="1" spc="-50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400" b="1" spc="-5" dirty="0">
                          <a:latin typeface="Trebuchet MS"/>
                          <a:cs typeface="Trebuchet MS"/>
                        </a:rPr>
                        <a:t>ato</a:t>
                      </a:r>
                      <a:r>
                        <a:rPr sz="1400" b="1" dirty="0">
                          <a:latin typeface="Trebuchet MS"/>
                          <a:cs typeface="Trebuchet MS"/>
                        </a:rPr>
                        <a:t>r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49">
                <a:tc>
                  <a:txBody>
                    <a:bodyPr/>
                    <a:lstStyle/>
                    <a:p>
                      <a:pPr marL="64769">
                        <a:lnSpc>
                          <a:spcPts val="1675"/>
                        </a:lnSpc>
                      </a:pPr>
                      <a:r>
                        <a:rPr sz="1400" b="1" dirty="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400" b="1" spc="-5" dirty="0">
                          <a:latin typeface="Trebuchet MS"/>
                          <a:cs typeface="Trebuchet MS"/>
                        </a:rPr>
                        <a:t>AME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675"/>
                        </a:lnSpc>
                      </a:pPr>
                      <a:r>
                        <a:rPr sz="1400" b="1" dirty="0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400" b="1" spc="-5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400" b="1" dirty="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400" b="1" spc="-130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400" b="1" spc="-5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400" b="1" dirty="0">
                          <a:latin typeface="Trebuchet MS"/>
                          <a:cs typeface="Trebuchet MS"/>
                        </a:rPr>
                        <a:t>CT</a:t>
                      </a:r>
                      <a:r>
                        <a:rPr sz="14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5" dirty="0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400" b="1" dirty="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400" b="1" spc="-5" dirty="0"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1400" b="1" dirty="0">
                          <a:latin typeface="Trebuchet MS"/>
                          <a:cs typeface="Trebuchet MS"/>
                        </a:rPr>
                        <a:t>O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549">
                <a:tc>
                  <a:txBody>
                    <a:bodyPr/>
                    <a:lstStyle/>
                    <a:p>
                      <a:pPr marL="64769">
                        <a:lnSpc>
                          <a:spcPts val="1675"/>
                        </a:lnSpc>
                      </a:pPr>
                      <a:r>
                        <a:rPr lang="en-US" sz="1400" b="1" dirty="0" smtClean="0">
                          <a:latin typeface="Trebuchet MS"/>
                          <a:cs typeface="Trebuchet MS"/>
                        </a:rPr>
                        <a:t>Jennifer</a:t>
                      </a:r>
                      <a:r>
                        <a:rPr lang="en-US" sz="1400" b="1" baseline="0" dirty="0" smtClean="0">
                          <a:latin typeface="Trebuchet MS"/>
                          <a:cs typeface="Trebuchet MS"/>
                        </a:rPr>
                        <a:t> Wang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675"/>
                        </a:lnSpc>
                        <a:tabLst>
                          <a:tab pos="1670685" algn="l"/>
                        </a:tabLst>
                      </a:pPr>
                      <a:r>
                        <a:rPr sz="1400" spc="-5" dirty="0" smtClean="0">
                          <a:latin typeface="Trebuchet MS"/>
                          <a:cs typeface="Trebuchet MS"/>
                        </a:rPr>
                        <a:t>416</a:t>
                      </a:r>
                      <a:r>
                        <a:rPr sz="1400" dirty="0" smtClean="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400" spc="-5" dirty="0" smtClean="0">
                          <a:latin typeface="Trebuchet MS"/>
                          <a:cs typeface="Trebuchet MS"/>
                        </a:rPr>
                        <a:t>978</a:t>
                      </a:r>
                      <a:r>
                        <a:rPr sz="1400" dirty="0" smtClean="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400" spc="-5" dirty="0" smtClean="0">
                          <a:latin typeface="Trebuchet MS"/>
                          <a:cs typeface="Trebuchet MS"/>
                        </a:rPr>
                        <a:t>683</a:t>
                      </a:r>
                      <a:r>
                        <a:rPr sz="1400" dirty="0" smtClean="0">
                          <a:latin typeface="Trebuchet MS"/>
                          <a:cs typeface="Trebuchet MS"/>
                        </a:rPr>
                        <a:t>4</a:t>
                      </a:r>
                      <a:r>
                        <a:rPr lang="en-US" sz="1400" baseline="0" dirty="0" smtClean="0">
                          <a:latin typeface="Trebuchet MS"/>
                          <a:cs typeface="Trebuchet MS"/>
                        </a:rPr>
                        <a:t>   </a:t>
                      </a:r>
                      <a:r>
                        <a:rPr lang="en-US" sz="1400" dirty="0" smtClean="0">
                          <a:latin typeface="Trebuchet MS"/>
                          <a:cs typeface="Trebuchet MS"/>
                          <a:hlinkClick r:id="rId3"/>
                        </a:rPr>
                        <a:t>dom.srpromotion@utoronto.ca</a:t>
                      </a:r>
                      <a:r>
                        <a:rPr lang="en-US" sz="1400" dirty="0" smtClean="0">
                          <a:latin typeface="Trebuchet MS"/>
                          <a:cs typeface="Trebuchet MS"/>
                        </a:rPr>
                        <a:t> 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870764"/>
              </p:ext>
            </p:extLst>
          </p:nvPr>
        </p:nvGraphicFramePr>
        <p:xfrm>
          <a:off x="2105192" y="1965816"/>
          <a:ext cx="7416798" cy="29714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1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418">
                <a:tc gridSpan="3">
                  <a:txBody>
                    <a:bodyPr/>
                    <a:lstStyle/>
                    <a:p>
                      <a:pPr marL="1637664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rebuchet MS"/>
                          <a:cs typeface="Trebuchet MS"/>
                        </a:rPr>
                        <a:t>Depa</a:t>
                      </a:r>
                      <a:r>
                        <a:rPr sz="1400" b="1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400" b="1" spc="-5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400" b="1" spc="5" dirty="0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400" b="1" spc="-5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400" b="1" dirty="0">
                          <a:latin typeface="Trebuchet MS"/>
                          <a:cs typeface="Trebuchet MS"/>
                        </a:rPr>
                        <a:t>nt</a:t>
                      </a:r>
                      <a:r>
                        <a:rPr sz="1400" b="1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dirty="0">
                          <a:latin typeface="Trebuchet MS"/>
                          <a:cs typeface="Trebuchet MS"/>
                        </a:rPr>
                        <a:t>Pr</a:t>
                      </a:r>
                      <a:r>
                        <a:rPr sz="1400" b="1" spc="-5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400" b="1" spc="5" dirty="0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400" b="1" spc="-5" dirty="0">
                          <a:latin typeface="Trebuchet MS"/>
                          <a:cs typeface="Trebuchet MS"/>
                        </a:rPr>
                        <a:t>ot</a:t>
                      </a:r>
                      <a:r>
                        <a:rPr sz="1400" b="1" dirty="0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400" b="1" spc="-5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400" b="1" dirty="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400" b="1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dirty="0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400" b="1" spc="-5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400" b="1" spc="5" dirty="0">
                          <a:latin typeface="Trebuchet MS"/>
                          <a:cs typeface="Trebuchet MS"/>
                        </a:rPr>
                        <a:t>mm</a:t>
                      </a:r>
                      <a:r>
                        <a:rPr sz="1400" b="1" dirty="0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400" b="1" spc="-5" dirty="0">
                          <a:latin typeface="Trebuchet MS"/>
                          <a:cs typeface="Trebuchet MS"/>
                        </a:rPr>
                        <a:t>tte</a:t>
                      </a:r>
                      <a:r>
                        <a:rPr sz="1400" b="1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400" b="1" spc="-1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5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400" b="1" dirty="0"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1400" b="1" spc="5" dirty="0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400" b="1" dirty="0">
                          <a:latin typeface="Trebuchet MS"/>
                          <a:cs typeface="Trebuchet MS"/>
                        </a:rPr>
                        <a:t>ini</a:t>
                      </a: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400" b="1" spc="-5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400" b="1" spc="-50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400" b="1" spc="-5" dirty="0">
                          <a:latin typeface="Trebuchet MS"/>
                          <a:cs typeface="Trebuchet MS"/>
                        </a:rPr>
                        <a:t>ato</a:t>
                      </a:r>
                      <a:r>
                        <a:rPr sz="1400" b="1" dirty="0">
                          <a:latin typeface="Trebuchet MS"/>
                          <a:cs typeface="Trebuchet MS"/>
                        </a:rPr>
                        <a:t>rs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605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sz="1400" b="1" spc="-5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400" b="1" dirty="0">
                          <a:latin typeface="Trebuchet MS"/>
                          <a:cs typeface="Trebuchet MS"/>
                        </a:rPr>
                        <a:t>SP</a:t>
                      </a:r>
                      <a:r>
                        <a:rPr sz="1400" b="1" spc="5" dirty="0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400" b="1" spc="-130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400" b="1" spc="-5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400" b="1" dirty="0">
                          <a:latin typeface="Trebuchet MS"/>
                          <a:cs typeface="Trebuchet MS"/>
                        </a:rPr>
                        <a:t>L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400" b="1" spc="-5" dirty="0">
                          <a:latin typeface="Trebuchet MS"/>
                          <a:cs typeface="Trebuchet MS"/>
                        </a:rPr>
                        <a:t>AME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400" b="1" spc="-5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400" b="1" dirty="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400" b="1" spc="-130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400" b="1" spc="-5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400" b="1" dirty="0">
                          <a:latin typeface="Trebuchet MS"/>
                          <a:cs typeface="Trebuchet MS"/>
                        </a:rPr>
                        <a:t>CT</a:t>
                      </a:r>
                      <a:r>
                        <a:rPr sz="14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5" dirty="0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400" b="1" dirty="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400" b="1" spc="-5" dirty="0"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1400" b="1" dirty="0">
                          <a:latin typeface="Trebuchet MS"/>
                          <a:cs typeface="Trebuchet MS"/>
                        </a:rPr>
                        <a:t>O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786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rebuchet MS"/>
                          <a:cs typeface="Trebuchet MS"/>
                        </a:rPr>
                        <a:t>B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yc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t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25" dirty="0"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1400" b="1" dirty="0">
                          <a:latin typeface="Trebuchet MS"/>
                          <a:cs typeface="Trebuchet MS"/>
                        </a:rPr>
                        <a:t>ic</a:t>
                      </a:r>
                      <a:r>
                        <a:rPr sz="1400" b="1" spc="-5" dirty="0">
                          <a:latin typeface="Trebuchet MS"/>
                          <a:cs typeface="Trebuchet MS"/>
                        </a:rPr>
                        <a:t>k</a:t>
                      </a:r>
                      <a:r>
                        <a:rPr sz="1400" b="1" dirty="0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4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dirty="0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400" b="1" spc="-5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400" b="1" dirty="0">
                          <a:latin typeface="Trebuchet MS"/>
                          <a:cs typeface="Trebuchet MS"/>
                        </a:rPr>
                        <a:t>rris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rebuchet MS"/>
                          <a:cs typeface="Trebuchet MS"/>
                        </a:rPr>
                        <a:t>416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785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250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0</a:t>
                      </a:r>
                      <a:r>
                        <a:rPr sz="1400" spc="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ex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.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2073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u="sng" spc="-5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4"/>
                        </a:rPr>
                        <a:t>v</a:t>
                      </a:r>
                      <a:r>
                        <a:rPr sz="1400" u="sng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4"/>
                        </a:rPr>
                        <a:t>co</a:t>
                      </a:r>
                      <a:r>
                        <a:rPr sz="1400" u="sng" spc="-10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4"/>
                        </a:rPr>
                        <a:t>rr</a:t>
                      </a:r>
                      <a:r>
                        <a:rPr sz="1400" u="sng" spc="-5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4"/>
                        </a:rPr>
                        <a:t>is@b</a:t>
                      </a:r>
                      <a:r>
                        <a:rPr sz="1400" u="sng" spc="-10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4"/>
                        </a:rPr>
                        <a:t>a</a:t>
                      </a:r>
                      <a:r>
                        <a:rPr sz="1400" u="sng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4"/>
                        </a:rPr>
                        <a:t>yc</a:t>
                      </a:r>
                      <a:r>
                        <a:rPr sz="1400" u="sng" spc="-10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4"/>
                        </a:rPr>
                        <a:t>r</a:t>
                      </a:r>
                      <a:r>
                        <a:rPr sz="1400" u="sng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4"/>
                        </a:rPr>
                        <a:t>e</a:t>
                      </a:r>
                      <a:r>
                        <a:rPr sz="1400" u="sng" spc="-5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4"/>
                        </a:rPr>
                        <a:t>st</a:t>
                      </a:r>
                      <a:r>
                        <a:rPr sz="1400" u="sng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4"/>
                        </a:rPr>
                        <a:t>.o</a:t>
                      </a:r>
                      <a:r>
                        <a:rPr sz="1400" u="sng" spc="-10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4"/>
                        </a:rPr>
                        <a:t>rg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788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400" spc="5" dirty="0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-U</a:t>
                      </a:r>
                      <a:r>
                        <a:rPr sz="1400" spc="5" dirty="0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-T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RI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rebuchet MS"/>
                          <a:cs typeface="Trebuchet MS"/>
                        </a:rPr>
                        <a:t>Me</a:t>
                      </a:r>
                      <a:r>
                        <a:rPr sz="1400" b="1" dirty="0">
                          <a:latin typeface="Trebuchet MS"/>
                          <a:cs typeface="Trebuchet MS"/>
                        </a:rPr>
                        <a:t>na</a:t>
                      </a: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400" b="1" spc="-5" dirty="0">
                          <a:latin typeface="Trebuchet MS"/>
                          <a:cs typeface="Trebuchet MS"/>
                        </a:rPr>
                        <a:t>uh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rebuchet MS"/>
                          <a:cs typeface="Trebuchet MS"/>
                        </a:rPr>
                        <a:t>416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340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4479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u="sng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5"/>
                        </a:rPr>
                        <a:t>Men</a:t>
                      </a:r>
                      <a:r>
                        <a:rPr sz="1400" u="sng" spc="-10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5"/>
                        </a:rPr>
                        <a:t>a</a:t>
                      </a:r>
                      <a:r>
                        <a:rPr sz="1400" u="sng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5"/>
                        </a:rPr>
                        <a:t>.</a:t>
                      </a:r>
                      <a:r>
                        <a:rPr sz="1400" u="sng" spc="-5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5"/>
                        </a:rPr>
                        <a:t>S</a:t>
                      </a:r>
                      <a:r>
                        <a:rPr sz="1400" u="sng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5"/>
                        </a:rPr>
                        <a:t>uh</a:t>
                      </a:r>
                      <a:r>
                        <a:rPr sz="1400" u="sng" spc="-5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5"/>
                        </a:rPr>
                        <a:t>@</a:t>
                      </a:r>
                      <a:r>
                        <a:rPr sz="1400" u="sng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5"/>
                        </a:rPr>
                        <a:t>uh</a:t>
                      </a:r>
                      <a:r>
                        <a:rPr sz="1400" u="sng" spc="-15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5"/>
                        </a:rPr>
                        <a:t>n</a:t>
                      </a:r>
                      <a:r>
                        <a:rPr sz="1400" u="sng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5"/>
                        </a:rPr>
                        <a:t>.</a:t>
                      </a:r>
                      <a:r>
                        <a:rPr sz="1400" u="sng" spc="-15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5"/>
                        </a:rPr>
                        <a:t>c</a:t>
                      </a:r>
                      <a:r>
                        <a:rPr sz="1400" u="sng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5"/>
                        </a:rPr>
                        <a:t>a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788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400" spc="5" dirty="0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SC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400" b="1" dirty="0">
                          <a:latin typeface="Trebuchet MS"/>
                          <a:cs typeface="Trebuchet MS"/>
                        </a:rPr>
                        <a:t>ni</a:t>
                      </a: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400" b="1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4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dirty="0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400" b="1" spc="-5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400" b="1" spc="5" dirty="0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400" b="1" spc="-5" dirty="0">
                          <a:latin typeface="Trebuchet MS"/>
                          <a:cs typeface="Trebuchet MS"/>
                        </a:rPr>
                        <a:t>pbe</a:t>
                      </a:r>
                      <a:r>
                        <a:rPr sz="1400" b="1" spc="5" dirty="0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1400" b="1" dirty="0">
                          <a:latin typeface="Trebuchet MS"/>
                          <a:cs typeface="Trebuchet MS"/>
                        </a:rPr>
                        <a:t>l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rebuchet MS"/>
                          <a:cs typeface="Trebuchet MS"/>
                        </a:rPr>
                        <a:t>416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480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610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0</a:t>
                      </a:r>
                      <a:r>
                        <a:rPr sz="1400" spc="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ex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.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2007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1400" u="sng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6"/>
                        </a:rPr>
                        <a:t>Den</a:t>
                      </a:r>
                      <a:r>
                        <a:rPr sz="1400" u="sng" spc="-5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6"/>
                        </a:rPr>
                        <a:t>is</a:t>
                      </a:r>
                      <a:r>
                        <a:rPr sz="1400" u="sng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6"/>
                        </a:rPr>
                        <a:t>e.C</a:t>
                      </a:r>
                      <a:r>
                        <a:rPr sz="1400" u="sng" spc="-10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6"/>
                        </a:rPr>
                        <a:t>a</a:t>
                      </a:r>
                      <a:r>
                        <a:rPr sz="1400" u="sng" spc="-5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6"/>
                        </a:rPr>
                        <a:t>mpb</a:t>
                      </a:r>
                      <a:r>
                        <a:rPr sz="1400" u="sng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6"/>
                        </a:rPr>
                        <a:t>e</a:t>
                      </a:r>
                      <a:r>
                        <a:rPr sz="1400" u="sng" spc="5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6"/>
                        </a:rPr>
                        <a:t>l</a:t>
                      </a:r>
                      <a:r>
                        <a:rPr sz="1400" u="sng" spc="-10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6"/>
                        </a:rPr>
                        <a:t>l</a:t>
                      </a:r>
                      <a:r>
                        <a:rPr sz="1400" u="sng" spc="-5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6"/>
                        </a:rPr>
                        <a:t>@</a:t>
                      </a:r>
                      <a:r>
                        <a:rPr sz="1400" u="sng" spc="-20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6"/>
                        </a:rPr>
                        <a:t>s</a:t>
                      </a:r>
                      <a:r>
                        <a:rPr sz="1400" u="sng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6"/>
                        </a:rPr>
                        <a:t>un</a:t>
                      </a:r>
                      <a:r>
                        <a:rPr sz="1400" u="sng" spc="-15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6"/>
                        </a:rPr>
                        <a:t>n</a:t>
                      </a:r>
                      <a:r>
                        <a:rPr sz="1400" u="sng" spc="-10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6"/>
                        </a:rPr>
                        <a:t>y</a:t>
                      </a:r>
                      <a:r>
                        <a:rPr sz="1400" u="sng" spc="-5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6"/>
                        </a:rPr>
                        <a:t>b</a:t>
                      </a:r>
                      <a:r>
                        <a:rPr sz="1400" u="sng" spc="-10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6"/>
                        </a:rPr>
                        <a:t>r</a:t>
                      </a:r>
                      <a:r>
                        <a:rPr sz="1400" u="sng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6"/>
                        </a:rPr>
                        <a:t>oo</a:t>
                      </a:r>
                      <a:r>
                        <a:rPr sz="1400" u="sng" spc="-15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6"/>
                        </a:rPr>
                        <a:t>k</a:t>
                      </a:r>
                      <a:r>
                        <a:rPr sz="1400" u="sng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6"/>
                        </a:rPr>
                        <a:t>.</a:t>
                      </a:r>
                      <a:r>
                        <a:rPr sz="1400" u="sng" spc="-15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6"/>
                        </a:rPr>
                        <a:t>c</a:t>
                      </a:r>
                      <a:r>
                        <a:rPr sz="1400" u="sng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6"/>
                        </a:rPr>
                        <a:t>a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788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MH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rebuchet MS"/>
                          <a:cs typeface="Trebuchet MS"/>
                        </a:rPr>
                        <a:t>Ju</a:t>
                      </a:r>
                      <a:r>
                        <a:rPr sz="1400" b="1" spc="5" dirty="0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1400" b="1" dirty="0">
                          <a:latin typeface="Trebuchet MS"/>
                          <a:cs typeface="Trebuchet MS"/>
                        </a:rPr>
                        <a:t>ia</a:t>
                      </a: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400" b="1" spc="-5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400" b="1" spc="-50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400" b="1" spc="-5" dirty="0">
                          <a:latin typeface="Trebuchet MS"/>
                          <a:cs typeface="Trebuchet MS"/>
                        </a:rPr>
                        <a:t>atta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rebuchet MS"/>
                          <a:cs typeface="Trebuchet MS"/>
                        </a:rPr>
                        <a:t>416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864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5810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1400" u="heavy" spc="-5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7"/>
                        </a:rPr>
                        <a:t>St</a:t>
                      </a:r>
                      <a:r>
                        <a:rPr sz="1400" u="heavy" spc="-10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7"/>
                        </a:rPr>
                        <a:t>ra</a:t>
                      </a:r>
                      <a:r>
                        <a:rPr sz="1400" u="heavy" spc="-5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7"/>
                        </a:rPr>
                        <a:t>tt</a:t>
                      </a:r>
                      <a:r>
                        <a:rPr sz="1400" u="heavy" spc="-10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7"/>
                        </a:rPr>
                        <a:t>a</a:t>
                      </a:r>
                      <a:r>
                        <a:rPr sz="1400" u="heavy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7"/>
                        </a:rPr>
                        <a:t>J</a:t>
                      </a:r>
                      <a:r>
                        <a:rPr sz="1400" u="heavy" spc="-5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7"/>
                        </a:rPr>
                        <a:t>@sm</a:t>
                      </a:r>
                      <a:r>
                        <a:rPr sz="1400" u="heavy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7"/>
                        </a:rPr>
                        <a:t>h.ca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719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WCH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rebuchet MS"/>
                          <a:cs typeface="Trebuchet MS"/>
                        </a:rPr>
                        <a:t>Mo</a:t>
                      </a:r>
                      <a:r>
                        <a:rPr sz="1400" b="1" dirty="0">
                          <a:latin typeface="Trebuchet MS"/>
                          <a:cs typeface="Trebuchet MS"/>
                        </a:rPr>
                        <a:t>nica</a:t>
                      </a:r>
                      <a:r>
                        <a:rPr sz="1400" b="1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5" dirty="0">
                          <a:latin typeface="Trebuchet MS"/>
                          <a:cs typeface="Trebuchet MS"/>
                        </a:rPr>
                        <a:t>Kha</a:t>
                      </a:r>
                      <a:r>
                        <a:rPr sz="1400" b="1" spc="5" dirty="0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1400" b="1" dirty="0">
                          <a:latin typeface="Trebuchet MS"/>
                          <a:cs typeface="Trebuchet MS"/>
                        </a:rPr>
                        <a:t>il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rebuchet MS"/>
                          <a:cs typeface="Trebuchet MS"/>
                        </a:rPr>
                        <a:t>416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.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323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.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7722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65405">
                        <a:lnSpc>
                          <a:spcPts val="1675"/>
                        </a:lnSpc>
                      </a:pPr>
                      <a:r>
                        <a:rPr sz="1400" u="sng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8"/>
                        </a:rPr>
                        <a:t>Mon</a:t>
                      </a:r>
                      <a:r>
                        <a:rPr sz="1400" u="sng" spc="-5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8"/>
                        </a:rPr>
                        <a:t>i</a:t>
                      </a:r>
                      <a:r>
                        <a:rPr sz="1400" u="sng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8"/>
                        </a:rPr>
                        <a:t>c</a:t>
                      </a:r>
                      <a:r>
                        <a:rPr sz="1400" u="sng" spc="-10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8"/>
                        </a:rPr>
                        <a:t>a</a:t>
                      </a:r>
                      <a:r>
                        <a:rPr sz="1400" u="sng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8"/>
                        </a:rPr>
                        <a:t>.kh</a:t>
                      </a:r>
                      <a:r>
                        <a:rPr sz="1400" u="sng" spc="-10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8"/>
                        </a:rPr>
                        <a:t>a</a:t>
                      </a:r>
                      <a:r>
                        <a:rPr sz="1400" u="sng" spc="5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8"/>
                        </a:rPr>
                        <a:t>l</a:t>
                      </a:r>
                      <a:r>
                        <a:rPr sz="1400" u="sng" spc="-5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8"/>
                        </a:rPr>
                        <a:t>i</a:t>
                      </a:r>
                      <a:r>
                        <a:rPr sz="1400" u="sng" spc="5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8"/>
                        </a:rPr>
                        <a:t>l</a:t>
                      </a:r>
                      <a:r>
                        <a:rPr sz="1400" u="sng" spc="-15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8"/>
                        </a:rPr>
                        <a:t>@</a:t>
                      </a:r>
                      <a:r>
                        <a:rPr sz="1400" u="sng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8"/>
                        </a:rPr>
                        <a:t>w</a:t>
                      </a:r>
                      <a:r>
                        <a:rPr sz="1400" u="sng" spc="-15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8"/>
                        </a:rPr>
                        <a:t>ch</a:t>
                      </a:r>
                      <a:r>
                        <a:rPr sz="1400" u="sng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8"/>
                        </a:rPr>
                        <a:t>o</a:t>
                      </a:r>
                      <a:r>
                        <a:rPr sz="1400" u="sng" spc="-5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8"/>
                        </a:rPr>
                        <a:t>s</a:t>
                      </a:r>
                      <a:r>
                        <a:rPr sz="1400" u="sng" spc="-15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8"/>
                        </a:rPr>
                        <a:t>p</a:t>
                      </a:r>
                      <a:r>
                        <a:rPr sz="1400" u="sng" spc="-5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8"/>
                        </a:rPr>
                        <a:t>it</a:t>
                      </a:r>
                      <a:r>
                        <a:rPr sz="1400" u="sng" spc="-10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8"/>
                        </a:rPr>
                        <a:t>a</a:t>
                      </a:r>
                      <a:r>
                        <a:rPr sz="1400" u="sng" spc="5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8"/>
                        </a:rPr>
                        <a:t>l</a:t>
                      </a:r>
                      <a:r>
                        <a:rPr sz="1400" u="sng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8"/>
                        </a:rPr>
                        <a:t>.</a:t>
                      </a:r>
                      <a:r>
                        <a:rPr sz="1400" u="sng" spc="-15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8"/>
                        </a:rPr>
                        <a:t>c</a:t>
                      </a:r>
                      <a:r>
                        <a:rPr sz="1400" u="sng" dirty="0">
                          <a:solidFill>
                            <a:srgbClr val="009999"/>
                          </a:solidFill>
                          <a:latin typeface="Trebuchet MS"/>
                          <a:cs typeface="Trebuchet MS"/>
                          <a:hlinkClick r:id="rId8"/>
                        </a:rPr>
                        <a:t>a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4152" y="876729"/>
            <a:ext cx="8527425" cy="593943"/>
          </a:xfrm>
          <a:prstGeom prst="rect">
            <a:avLst/>
          </a:prstGeom>
        </p:spPr>
        <p:txBody>
          <a:bodyPr vert="horz" wrap="square" lIns="0" tIns="42099" rIns="0" bIns="0" rtlCol="0" anchor="b">
            <a:spAutoFit/>
          </a:bodyPr>
          <a:lstStyle/>
          <a:p>
            <a:pPr marL="67945">
              <a:lnSpc>
                <a:spcPts val="4285"/>
              </a:lnSpc>
            </a:pPr>
            <a:r>
              <a:rPr lang="en-US" dirty="0" smtClean="0"/>
              <a:t>Timeline and </a:t>
            </a:r>
            <a:r>
              <a:rPr dirty="0" smtClean="0"/>
              <a:t>Deadlines</a:t>
            </a:r>
            <a:r>
              <a:rPr lang="en-US" dirty="0" smtClean="0"/>
              <a:t>: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441960" y="1975104"/>
            <a:ext cx="11271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Promotions Timeline: </a:t>
            </a:r>
            <a:r>
              <a:rPr lang="en-US" sz="2400" dirty="0">
                <a:hlinkClick r:id="rId3"/>
              </a:rPr>
              <a:t>http://www.deptmedicine.utoronto.ca/promotion-process</a:t>
            </a:r>
            <a:r>
              <a:rPr lang="en-US" sz="24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Submission Deadlines: </a:t>
            </a:r>
            <a:endParaRPr lang="en-US" sz="2400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Contact </a:t>
            </a:r>
            <a:r>
              <a:rPr lang="en-US" sz="2400" dirty="0"/>
              <a:t>your Hospital Promotions Administrator! </a:t>
            </a:r>
            <a:endParaRPr lang="en-US" sz="2400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Deadlines vary </a:t>
            </a:r>
            <a:r>
              <a:rPr lang="en-US" sz="2400" dirty="0"/>
              <a:t>by hospital and are earlier than those listed on the DoM website.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DoM Deadlines: </a:t>
            </a:r>
            <a:r>
              <a:rPr lang="en-US" sz="2400" dirty="0">
                <a:hlinkClick r:id="rId4"/>
              </a:rPr>
              <a:t>http://www.deptmedicine.utoronto.ca/submission-deadlines-0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786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1296" y="1044821"/>
            <a:ext cx="11029616" cy="59798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10795">
              <a:lnSpc>
                <a:spcPts val="5235"/>
              </a:lnSpc>
            </a:pPr>
            <a:r>
              <a:rPr sz="3200" dirty="0"/>
              <a:t>Documentation</a:t>
            </a:r>
            <a:r>
              <a:rPr sz="3200" spc="-15" dirty="0"/>
              <a:t> </a:t>
            </a:r>
            <a:r>
              <a:rPr sz="3200" dirty="0"/>
              <a:t>specific</a:t>
            </a:r>
            <a:r>
              <a:rPr sz="3200" spc="-30" dirty="0"/>
              <a:t> </a:t>
            </a:r>
            <a:r>
              <a:rPr sz="3200" dirty="0"/>
              <a:t>to CPA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4568" y="2106169"/>
            <a:ext cx="10946344" cy="2087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lang="en-US" sz="2400" dirty="0">
              <a:solidFill>
                <a:srgbClr val="002060"/>
              </a:solidFill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Appendix: 5 </a:t>
            </a:r>
            <a:r>
              <a:rPr lang="en-US" sz="2800" dirty="0" err="1">
                <a:solidFill>
                  <a:srgbClr val="002060"/>
                </a:solidFill>
                <a:cs typeface="Arial" panose="020B0604020202020204" pitchFamily="34" charset="0"/>
              </a:rPr>
              <a:t>pgs</a:t>
            </a:r>
            <a:r>
              <a:rPr 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 max.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ONLY if you think your case has not already been made through other documents</a:t>
            </a:r>
          </a:p>
          <a:p>
            <a:pPr>
              <a:lnSpc>
                <a:spcPct val="100000"/>
              </a:lnSpc>
            </a:pPr>
            <a:endParaRPr sz="24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12700">
              <a:spcBef>
                <a:spcPts val="1420"/>
              </a:spcBef>
            </a:pPr>
            <a:r>
              <a:rPr lang="en-US" sz="2400" spc="-10" dirty="0">
                <a:solidFill>
                  <a:srgbClr val="002060"/>
                </a:solidFill>
                <a:cs typeface="Arial"/>
                <a:hlinkClick r:id="rId3"/>
              </a:rPr>
              <a:t>http://www.deptmedicine.utoronto.ca/required-documentation </a:t>
            </a:r>
            <a:endParaRPr sz="2400" dirty="0">
              <a:solidFill>
                <a:srgbClr val="00206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643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0" y="730250"/>
            <a:ext cx="11029950" cy="987425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478" y="1458409"/>
            <a:ext cx="4572396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3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excellence defined?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Research &amp; CPA</a:t>
            </a:r>
          </a:p>
          <a:p>
            <a:pPr lvl="1"/>
            <a:r>
              <a:rPr lang="en-US" sz="1800" u="sng" dirty="0" smtClean="0"/>
              <a:t>Evidence</a:t>
            </a:r>
            <a:r>
              <a:rPr lang="en-US" sz="1800" dirty="0" smtClean="0"/>
              <a:t> of a national (</a:t>
            </a:r>
            <a:r>
              <a:rPr lang="en-US" sz="1800" dirty="0" err="1" smtClean="0"/>
              <a:t>Assoc</a:t>
            </a:r>
            <a:r>
              <a:rPr lang="en-US" sz="1800" dirty="0" smtClean="0"/>
              <a:t> Prof) or </a:t>
            </a:r>
            <a:r>
              <a:rPr lang="en-US" sz="1800" dirty="0"/>
              <a:t>international </a:t>
            </a:r>
            <a:r>
              <a:rPr lang="en-US" sz="1800" dirty="0" smtClean="0"/>
              <a:t>(Full Prof) reputation </a:t>
            </a:r>
          </a:p>
          <a:p>
            <a:pPr lvl="2"/>
            <a:r>
              <a:rPr lang="en-US" sz="1600" dirty="0" smtClean="0"/>
              <a:t>External referee letters</a:t>
            </a:r>
          </a:p>
          <a:p>
            <a:pPr lvl="2"/>
            <a:r>
              <a:rPr lang="en-US" sz="1600" dirty="0" smtClean="0"/>
              <a:t>Leadership roles nationally/internationally</a:t>
            </a:r>
          </a:p>
          <a:p>
            <a:pPr lvl="2"/>
            <a:r>
              <a:rPr lang="en-US" sz="1600" dirty="0" smtClean="0"/>
              <a:t>Invited presentations </a:t>
            </a:r>
          </a:p>
          <a:p>
            <a:r>
              <a:rPr lang="en-US" sz="2000" dirty="0" smtClean="0"/>
              <a:t>Sustained Excellence in Teaching </a:t>
            </a:r>
          </a:p>
          <a:p>
            <a:pPr lvl="1"/>
            <a:r>
              <a:rPr lang="en-US" sz="1800" u="sng" dirty="0" smtClean="0"/>
              <a:t>Evidence</a:t>
            </a:r>
            <a:r>
              <a:rPr lang="en-US" sz="1800" dirty="0" smtClean="0"/>
              <a:t> of sustained (years) of excellence as a teacher </a:t>
            </a:r>
          </a:p>
          <a:p>
            <a:pPr lvl="2"/>
            <a:r>
              <a:rPr lang="en-US" sz="1600" dirty="0" smtClean="0"/>
              <a:t>Teaching awards &amp; </a:t>
            </a:r>
            <a:r>
              <a:rPr lang="en-US" sz="1600" dirty="0" err="1" smtClean="0"/>
              <a:t>honours</a:t>
            </a:r>
            <a:r>
              <a:rPr lang="en-US" sz="1600" dirty="0" smtClean="0"/>
              <a:t> </a:t>
            </a:r>
          </a:p>
          <a:p>
            <a:pPr lvl="2"/>
            <a:r>
              <a:rPr lang="en-US" sz="1600" dirty="0" smtClean="0"/>
              <a:t>Student testimonials </a:t>
            </a:r>
          </a:p>
          <a:p>
            <a:pPr lvl="2"/>
            <a:r>
              <a:rPr lang="en-US" sz="1600" dirty="0" smtClean="0"/>
              <a:t>TES scores &amp; comments </a:t>
            </a:r>
          </a:p>
          <a:p>
            <a:pPr lvl="2"/>
            <a:r>
              <a:rPr lang="en-US" sz="1600" dirty="0" smtClean="0"/>
              <a:t>Internal referee letters 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204651" y="4913681"/>
            <a:ext cx="5372733" cy="104227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Innovations in education, leadership in education, scholarship in education is CPA or Research… not teaching!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51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for academic promotion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Read it….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112" y="2051427"/>
            <a:ext cx="3507991" cy="455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creative professional activity?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Activities that advance your profession / professional practice, e.g. clinical practice guidelines, advances in clinical practice, new therapies, curriculum design and implementation, clinical practice innovations, etc. etc.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05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436B7314F75841B2C0A8C614633987" ma:contentTypeVersion="11" ma:contentTypeDescription="Create a new document." ma:contentTypeScope="" ma:versionID="aeee7f050809522593ec9e59bdfb5513">
  <xsd:schema xmlns:xsd="http://www.w3.org/2001/XMLSchema" xmlns:xs="http://www.w3.org/2001/XMLSchema" xmlns:p="http://schemas.microsoft.com/office/2006/metadata/properties" xmlns:ns3="c41c13a8-27f8-45de-bc72-afa52cb18366" xmlns:ns4="33ea075a-7779-4617-897e-7f1193c91549" targetNamespace="http://schemas.microsoft.com/office/2006/metadata/properties" ma:root="true" ma:fieldsID="47bd705328ad2f156fdd1740910bad53" ns3:_="" ns4:_="">
    <xsd:import namespace="c41c13a8-27f8-45de-bc72-afa52cb18366"/>
    <xsd:import namespace="33ea075a-7779-4617-897e-7f1193c9154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1c13a8-27f8-45de-bc72-afa52cb183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ea075a-7779-4617-897e-7f1193c915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26D7FE-9A87-40D5-90E1-CA9F117C06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1ED20A-F250-4DF5-96F3-F0A84D0E10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1c13a8-27f8-45de-bc72-afa52cb18366"/>
    <ds:schemaRef ds:uri="33ea075a-7779-4617-897e-7f1193c915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6907AD-33C9-44E5-98D0-BAB690714F6E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http://schemas.microsoft.com/office/2006/metadata/properties"/>
    <ds:schemaRef ds:uri="c41c13a8-27f8-45de-bc72-afa52cb18366"/>
    <ds:schemaRef ds:uri="33ea075a-7779-4617-897e-7f1193c9154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4982</TotalTime>
  <Words>3344</Words>
  <Application>Microsoft Office PowerPoint</Application>
  <PresentationFormat>Widescreen</PresentationFormat>
  <Paragraphs>526</Paragraphs>
  <Slides>64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Arial</vt:lpstr>
      <vt:lpstr>Calibri</vt:lpstr>
      <vt:lpstr>Calibri Light</vt:lpstr>
      <vt:lpstr>Gill Sans MT</vt:lpstr>
      <vt:lpstr>Times New Roman</vt:lpstr>
      <vt:lpstr>Trebuchet MS</vt:lpstr>
      <vt:lpstr>Wingdings</vt:lpstr>
      <vt:lpstr>Wingdings 2</vt:lpstr>
      <vt:lpstr>Dividend</vt:lpstr>
      <vt:lpstr>Department of medicine senior promotions workshop</vt:lpstr>
      <vt:lpstr>To be covered today</vt:lpstr>
      <vt:lpstr>Senior Promotions 2016-19</vt:lpstr>
      <vt:lpstr>Criteria for Senior Promotion by Position Description (n=141)</vt:lpstr>
      <vt:lpstr>Overview</vt:lpstr>
      <vt:lpstr>Promotion criteria</vt:lpstr>
      <vt:lpstr>How is excellence defined?</vt:lpstr>
      <vt:lpstr>Manual for academic promotion</vt:lpstr>
      <vt:lpstr>What is creative professional activity?</vt:lpstr>
      <vt:lpstr>Types of creative Professional Activities</vt:lpstr>
      <vt:lpstr>What documents are reviewed?</vt:lpstr>
      <vt:lpstr>The candidate’s statement </vt:lpstr>
      <vt:lpstr>Candidate’s Statement</vt:lpstr>
      <vt:lpstr>      Crafting your CPA Story</vt:lpstr>
      <vt:lpstr>What is your focus?</vt:lpstr>
      <vt:lpstr>What is your impact?</vt:lpstr>
      <vt:lpstr>Evidence of your national / international reputation</vt:lpstr>
      <vt:lpstr>Some examples</vt:lpstr>
      <vt:lpstr>Telling your story:  research example  (Geoff liu - CS)</vt:lpstr>
      <vt:lpstr>Telling your story:  CPA example  (Christine Soong - CQI)</vt:lpstr>
      <vt:lpstr>Telling your story:  CPA example  (Mary bell - ci)</vt:lpstr>
      <vt:lpstr>Telling your story:  CPA example  (catherine  yu - cE)</vt:lpstr>
      <vt:lpstr>Telling your story:  SET example  (raj Gupta - ct)</vt:lpstr>
      <vt:lpstr>Questions?</vt:lpstr>
      <vt:lpstr>Preparing your curriculum vitae</vt:lpstr>
      <vt:lpstr>Honours &amp; awards</vt:lpstr>
      <vt:lpstr>Professional affiliations and activities</vt:lpstr>
      <vt:lpstr>Research &amp; CPA statements </vt:lpstr>
      <vt:lpstr>Research funding   </vt:lpstr>
      <vt:lpstr>Team work</vt:lpstr>
      <vt:lpstr>Salary support &amp; other funding</vt:lpstr>
      <vt:lpstr>Publications </vt:lpstr>
      <vt:lpstr>Publications – your role</vt:lpstr>
      <vt:lpstr>authorship</vt:lpstr>
      <vt:lpstr>Top five papers</vt:lpstr>
      <vt:lpstr>Presentations &amp; special lectures</vt:lpstr>
      <vt:lpstr>PowerPoint Presentation</vt:lpstr>
      <vt:lpstr>Teaching &amp; Education </vt:lpstr>
      <vt:lpstr>Competence in Teaching</vt:lpstr>
      <vt:lpstr>PowerPoint Presentation</vt:lpstr>
      <vt:lpstr>Documentation of teaching</vt:lpstr>
      <vt:lpstr>Teaching Evaluations </vt:lpstr>
      <vt:lpstr>Teaching statement</vt:lpstr>
      <vt:lpstr>Teaching and Education Report</vt:lpstr>
      <vt:lpstr>Teaching Data Summary Table</vt:lpstr>
      <vt:lpstr>DO NOT include</vt:lpstr>
      <vt:lpstr>Documenting cpa</vt:lpstr>
      <vt:lpstr>Produced from WebCV</vt:lpstr>
      <vt:lpstr>Questions??</vt:lpstr>
      <vt:lpstr>Administrative Service</vt:lpstr>
      <vt:lpstr>External Referees</vt:lpstr>
      <vt:lpstr>External Referees</vt:lpstr>
      <vt:lpstr>Waiver of External Review</vt:lpstr>
      <vt:lpstr>Internal Referees</vt:lpstr>
      <vt:lpstr>PowerPoint Presentation</vt:lpstr>
      <vt:lpstr>Student Testimonials</vt:lpstr>
      <vt:lpstr>Questions?</vt:lpstr>
      <vt:lpstr>Senior Promotion Process </vt:lpstr>
      <vt:lpstr>PowerPoint Presentation</vt:lpstr>
      <vt:lpstr>Where can I get help?</vt:lpstr>
      <vt:lpstr>Where can I get help?</vt:lpstr>
      <vt:lpstr>Timeline and Deadlines:</vt:lpstr>
      <vt:lpstr>Documentation specific to CPA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medicine senior promotions workshop</dc:title>
  <dc:creator>user</dc:creator>
  <cp:lastModifiedBy>user</cp:lastModifiedBy>
  <cp:revision>79</cp:revision>
  <dcterms:created xsi:type="dcterms:W3CDTF">2018-11-06T17:42:38Z</dcterms:created>
  <dcterms:modified xsi:type="dcterms:W3CDTF">2019-11-21T22:01:05Z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0x010100C6436B7314F75841B2C0A8C614633987</vt:lpwstr>
  </property>
</Properties>
</file>