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923" r:id="rId2"/>
    <p:sldId id="353" r:id="rId3"/>
    <p:sldId id="354" r:id="rId4"/>
    <p:sldId id="1014" r:id="rId5"/>
    <p:sldId id="983" r:id="rId6"/>
    <p:sldId id="311" r:id="rId7"/>
    <p:sldId id="1166" r:id="rId8"/>
    <p:sldId id="1167" r:id="rId9"/>
    <p:sldId id="1117" r:id="rId10"/>
    <p:sldId id="1138" r:id="rId11"/>
    <p:sldId id="1059" r:id="rId12"/>
    <p:sldId id="1158" r:id="rId13"/>
    <p:sldId id="1140" r:id="rId14"/>
    <p:sldId id="1034" r:id="rId15"/>
    <p:sldId id="1058" r:id="rId16"/>
    <p:sldId id="1168" r:id="rId17"/>
    <p:sldId id="895" r:id="rId18"/>
    <p:sldId id="313" r:id="rId19"/>
    <p:sldId id="1145" r:id="rId20"/>
    <p:sldId id="896" r:id="rId21"/>
    <p:sldId id="950" r:id="rId22"/>
    <p:sldId id="1125" r:id="rId23"/>
    <p:sldId id="319" r:id="rId24"/>
    <p:sldId id="1042" r:id="rId25"/>
    <p:sldId id="1169" r:id="rId26"/>
    <p:sldId id="1069" r:id="rId27"/>
    <p:sldId id="1126" r:id="rId28"/>
    <p:sldId id="1067" r:id="rId29"/>
    <p:sldId id="1070" r:id="rId30"/>
    <p:sldId id="911" r:id="rId31"/>
    <p:sldId id="910" r:id="rId32"/>
    <p:sldId id="1073" r:id="rId33"/>
    <p:sldId id="1146" r:id="rId34"/>
    <p:sldId id="1170" r:id="rId35"/>
    <p:sldId id="1124" r:id="rId36"/>
    <p:sldId id="1079" r:id="rId37"/>
    <p:sldId id="1078" r:id="rId38"/>
    <p:sldId id="316" r:id="rId39"/>
    <p:sldId id="901" r:id="rId40"/>
    <p:sldId id="1131" r:id="rId41"/>
    <p:sldId id="1154" r:id="rId42"/>
    <p:sldId id="1155" r:id="rId43"/>
    <p:sldId id="1100" r:id="rId44"/>
    <p:sldId id="1081" r:id="rId45"/>
    <p:sldId id="1153" r:id="rId46"/>
    <p:sldId id="1165" r:id="rId47"/>
    <p:sldId id="1163" r:id="rId48"/>
    <p:sldId id="1109" r:id="rId49"/>
    <p:sldId id="1171" r:id="rId50"/>
    <p:sldId id="317" r:id="rId51"/>
    <p:sldId id="1095" r:id="rId52"/>
    <p:sldId id="1096" r:id="rId53"/>
    <p:sldId id="1097" r:id="rId54"/>
    <p:sldId id="1172" r:id="rId55"/>
    <p:sldId id="1149" r:id="rId56"/>
    <p:sldId id="1173" r:id="rId57"/>
    <p:sldId id="1174" r:id="rId58"/>
    <p:sldId id="1175" r:id="rId59"/>
    <p:sldId id="1177" r:id="rId60"/>
    <p:sldId id="1178" r:id="rId61"/>
    <p:sldId id="1108" r:id="rId62"/>
    <p:sldId id="1164" r:id="rId63"/>
    <p:sldId id="1105" r:id="rId64"/>
    <p:sldId id="885" r:id="rId65"/>
    <p:sldId id="1157" r:id="rId66"/>
  </p:sldIdLst>
  <p:sldSz cx="9144000" cy="6858000" type="screen4x3"/>
  <p:notesSz cx="7053263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12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12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12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12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12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12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12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12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128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ser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BB0"/>
    <a:srgbClr val="0070C0"/>
    <a:srgbClr val="002060"/>
    <a:srgbClr val="0099CC"/>
    <a:srgbClr val="99CCFF"/>
    <a:srgbClr val="9999FF"/>
    <a:srgbClr val="009900"/>
    <a:srgbClr val="001948"/>
    <a:srgbClr val="FF99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9596" autoAdjust="0"/>
    <p:restoredTop sz="94388" autoAdjust="0"/>
  </p:normalViewPr>
  <p:slideViewPr>
    <p:cSldViewPr>
      <p:cViewPr varScale="1">
        <p:scale>
          <a:sx n="113" d="100"/>
          <a:sy n="113" d="100"/>
        </p:scale>
        <p:origin x="-218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808" y="-114"/>
      </p:cViewPr>
      <p:guideLst>
        <p:guide orient="horz" pos="2932"/>
        <p:guide pos="222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CT</c:v>
                </c:pt>
                <c:pt idx="1">
                  <c:v>CE/CQI/CA</c:v>
                </c:pt>
                <c:pt idx="2">
                  <c:v>CI</c:v>
                </c:pt>
                <c:pt idx="3">
                  <c:v>CS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98</c:v>
                </c:pt>
                <c:pt idx="1">
                  <c:v>32</c:v>
                </c:pt>
                <c:pt idx="2">
                  <c:v>43</c:v>
                </c:pt>
                <c:pt idx="3">
                  <c:v>39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 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CT</c:v>
                </c:pt>
                <c:pt idx="1">
                  <c:v>CE/CQI/CA</c:v>
                </c:pt>
                <c:pt idx="2">
                  <c:v>CI</c:v>
                </c:pt>
                <c:pt idx="3">
                  <c:v>CS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98</c:v>
                </c:pt>
                <c:pt idx="1">
                  <c:v>42</c:v>
                </c:pt>
                <c:pt idx="2">
                  <c:v>66</c:v>
                </c:pt>
                <c:pt idx="3">
                  <c:v>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213312"/>
        <c:axId val="41219200"/>
      </c:barChart>
      <c:catAx>
        <c:axId val="41213312"/>
        <c:scaling>
          <c:orientation val="minMax"/>
        </c:scaling>
        <c:delete val="0"/>
        <c:axPos val="b"/>
        <c:majorTickMark val="out"/>
        <c:minorTickMark val="none"/>
        <c:tickLblPos val="nextTo"/>
        <c:crossAx val="41219200"/>
        <c:crosses val="autoZero"/>
        <c:auto val="1"/>
        <c:lblAlgn val="ctr"/>
        <c:lblOffset val="100"/>
        <c:noMultiLvlLbl val="0"/>
      </c:catAx>
      <c:valAx>
        <c:axId val="41219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213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739929968193271"/>
          <c:y val="0.20715834012127796"/>
          <c:w val="0.15147247310242051"/>
          <c:h val="0.2392689383654629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CT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9</c:v>
                </c:pt>
                <c:pt idx="1">
                  <c:v>14</c:v>
                </c:pt>
                <c:pt idx="2">
                  <c:v>6</c:v>
                </c:pt>
                <c:pt idx="3">
                  <c:v>11</c:v>
                </c:pt>
                <c:pt idx="4">
                  <c:v>17</c:v>
                </c:pt>
                <c:pt idx="5">
                  <c:v>16</c:v>
                </c:pt>
                <c:pt idx="6">
                  <c:v>17</c:v>
                </c:pt>
                <c:pt idx="7">
                  <c:v>11</c:v>
                </c:pt>
                <c:pt idx="8">
                  <c:v>9</c:v>
                </c:pt>
                <c:pt idx="9">
                  <c:v>19</c:v>
                </c:pt>
                <c:pt idx="10">
                  <c:v>15</c:v>
                </c:pt>
                <c:pt idx="11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CQI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1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7">
                  <c:v>7</c:v>
                </c:pt>
                <c:pt idx="8">
                  <c:v>5</c:v>
                </c:pt>
                <c:pt idx="9">
                  <c:v>7</c:v>
                </c:pt>
                <c:pt idx="10">
                  <c:v>7</c:v>
                </c:pt>
                <c:pt idx="11">
                  <c:v>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CE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1</c:v>
                </c:pt>
                <c:pt idx="1">
                  <c:v>6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0</c:v>
                </c:pt>
                <c:pt idx="6">
                  <c:v>3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1</c:v>
                </c:pt>
                <c:pt idx="11">
                  <c:v>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CI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cat>
          <c:val>
            <c:numRef>
              <c:f>Sheet1!$E$2:$E$13</c:f>
              <c:numCache>
                <c:formatCode>General</c:formatCode>
                <c:ptCount val="12"/>
                <c:pt idx="0">
                  <c:v>7</c:v>
                </c:pt>
                <c:pt idx="1">
                  <c:v>5</c:v>
                </c:pt>
                <c:pt idx="2">
                  <c:v>2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7</c:v>
                </c:pt>
                <c:pt idx="7">
                  <c:v>13</c:v>
                </c:pt>
                <c:pt idx="8">
                  <c:v>10</c:v>
                </c:pt>
                <c:pt idx="9">
                  <c:v>8</c:v>
                </c:pt>
                <c:pt idx="10">
                  <c:v>17</c:v>
                </c:pt>
                <c:pt idx="11">
                  <c:v>2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CS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cat>
          <c:val>
            <c:numRef>
              <c:f>Sheet1!$F$2:$F$13</c:f>
              <c:numCache>
                <c:formatCode>General</c:formatCode>
                <c:ptCount val="12"/>
                <c:pt idx="0">
                  <c:v>8</c:v>
                </c:pt>
                <c:pt idx="1">
                  <c:v>3</c:v>
                </c:pt>
                <c:pt idx="2">
                  <c:v>7</c:v>
                </c:pt>
                <c:pt idx="3">
                  <c:v>3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7">
                  <c:v>6</c:v>
                </c:pt>
                <c:pt idx="8">
                  <c:v>10</c:v>
                </c:pt>
                <c:pt idx="9">
                  <c:v>12</c:v>
                </c:pt>
                <c:pt idx="10">
                  <c:v>4</c:v>
                </c:pt>
                <c:pt idx="1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307008"/>
        <c:axId val="43308544"/>
      </c:barChart>
      <c:catAx>
        <c:axId val="43307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43308544"/>
        <c:crosses val="autoZero"/>
        <c:auto val="1"/>
        <c:lblAlgn val="ctr"/>
        <c:lblOffset val="100"/>
        <c:noMultiLvlLbl val="0"/>
      </c:catAx>
      <c:valAx>
        <c:axId val="43308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3307008"/>
        <c:crosses val="autoZero"/>
        <c:crossBetween val="between"/>
      </c:valAx>
    </c:plotArea>
    <c:legend>
      <c:legendPos val="r"/>
      <c:legendEntry>
        <c:idx val="3"/>
        <c:txPr>
          <a:bodyPr/>
          <a:lstStyle/>
          <a:p>
            <a:pPr>
              <a:defRPr sz="2400" b="1"/>
            </a:pPr>
            <a:endParaRPr lang="en-US"/>
          </a:p>
        </c:txPr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Teaching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CT n=9</c:v>
                </c:pt>
                <c:pt idx="1">
                  <c:v>CQI n=3</c:v>
                </c:pt>
                <c:pt idx="2">
                  <c:v>CE n=4</c:v>
                </c:pt>
                <c:pt idx="3">
                  <c:v>CI n=11</c:v>
                </c:pt>
                <c:pt idx="4">
                  <c:v>CS n=12</c:v>
                </c:pt>
                <c:pt idx="5">
                  <c:v>RS n=1</c:v>
                </c:pt>
                <c:pt idx="6">
                  <c:v>Total n=40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3</c:v>
                </c:pt>
                <c:pt idx="5">
                  <c:v>0</c:v>
                </c:pt>
                <c:pt idx="6">
                  <c:v>20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CPA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CT n=9</c:v>
                </c:pt>
                <c:pt idx="1">
                  <c:v>CQI n=3</c:v>
                </c:pt>
                <c:pt idx="2">
                  <c:v>CE n=4</c:v>
                </c:pt>
                <c:pt idx="3">
                  <c:v>CI n=11</c:v>
                </c:pt>
                <c:pt idx="4">
                  <c:v>CS n=12</c:v>
                </c:pt>
                <c:pt idx="5">
                  <c:v>RS n=1</c:v>
                </c:pt>
                <c:pt idx="6">
                  <c:v>Total n=40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</c:v>
                </c:pt>
                <c:pt idx="1">
                  <c:v>3</c:v>
                </c:pt>
                <c:pt idx="2">
                  <c:v>1</c:v>
                </c:pt>
                <c:pt idx="3">
                  <c:v>9</c:v>
                </c:pt>
                <c:pt idx="4">
                  <c:v>6</c:v>
                </c:pt>
                <c:pt idx="5">
                  <c:v>0</c:v>
                </c:pt>
                <c:pt idx="6">
                  <c:v>26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Research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CT n=9</c:v>
                </c:pt>
                <c:pt idx="1">
                  <c:v>CQI n=3</c:v>
                </c:pt>
                <c:pt idx="2">
                  <c:v>CE n=4</c:v>
                </c:pt>
                <c:pt idx="3">
                  <c:v>CI n=11</c:v>
                </c:pt>
                <c:pt idx="4">
                  <c:v>CS n=12</c:v>
                </c:pt>
                <c:pt idx="5">
                  <c:v>RS n=1</c:v>
                </c:pt>
                <c:pt idx="6">
                  <c:v>Total n=40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6</c:v>
                </c:pt>
                <c:pt idx="4">
                  <c:v>12</c:v>
                </c:pt>
                <c:pt idx="5">
                  <c:v>1</c:v>
                </c:pt>
                <c:pt idx="6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984576"/>
        <c:axId val="44986368"/>
      </c:barChart>
      <c:catAx>
        <c:axId val="44984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4986368"/>
        <c:crosses val="autoZero"/>
        <c:auto val="1"/>
        <c:lblAlgn val="ctr"/>
        <c:lblOffset val="100"/>
        <c:noMultiLvlLbl val="0"/>
      </c:catAx>
      <c:valAx>
        <c:axId val="44986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49845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6414" cy="46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6850" y="0"/>
            <a:ext cx="3056414" cy="46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647"/>
            <a:ext cx="3056414" cy="46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97" tIns="46749" rIns="93497" bIns="4674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6850" y="8843647"/>
            <a:ext cx="3056414" cy="46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97" tIns="46749" rIns="93497" bIns="4674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E5BF73C-4FA9-487A-A2D5-2E249F8DFA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2559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6414" cy="46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6850" y="0"/>
            <a:ext cx="3056414" cy="46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0436" y="4421825"/>
            <a:ext cx="5172393" cy="418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647"/>
            <a:ext cx="3056414" cy="46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97" tIns="46749" rIns="93497" bIns="4674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6850" y="8843647"/>
            <a:ext cx="3056414" cy="46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97" tIns="46749" rIns="93497" bIns="4674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FB95B8A-AB85-45CE-A596-28F9AFA283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3209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ヒラギノ角ゴ Pro W3" pitchFamily="-12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ヒラギノ角ゴ Pro W3" pitchFamily="-1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ヒラギノ角ゴ Pro W3" pitchFamily="-1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ヒラギノ角ゴ Pro W3" pitchFamily="-1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ヒラギノ角ゴ Pro W3" pitchFamily="-12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DoM &amp; training program across 6 fully-affiliated teaching hospitals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95B8A-AB85-45CE-A596-28F9AFA2837D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68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9369-4472-4C1A-9124-BC84D2E0CFF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62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Dr. Pritchard's greatest strength is her ability to motivate and inspire her colleagues, co-workers and trainees to fulfill their greatest potential. </a:t>
            </a:r>
          </a:p>
          <a:p>
            <a:r>
              <a:rPr lang="en-US" altLang="en-US" smtClean="0"/>
              <a:t>She is honest, fair and thoughtful. </a:t>
            </a:r>
          </a:p>
          <a:p>
            <a:r>
              <a:rPr lang="en-US" altLang="en-US" smtClean="0"/>
              <a:t>Her leadership style builds consensus but she is not afraid to make a firm decision. </a:t>
            </a:r>
          </a:p>
          <a:p>
            <a:r>
              <a:rPr lang="en-US" altLang="en-US" smtClean="0"/>
              <a:t>Dr. Pritchard is also very humble and has taught me the importance of treating everyone equally with the utmost respect irrespective of their stature or importance within the organization.</a:t>
            </a:r>
          </a:p>
          <a:p>
            <a:endParaRPr lang="en-US" altLang="en-US" smtClean="0"/>
          </a:p>
          <a:p>
            <a:r>
              <a:rPr lang="en-US" altLang="en-US" smtClean="0"/>
              <a:t>Kathy truly seems to put the good of others: patients, colleagues, the Division, first in all of her decision-making.</a:t>
            </a:r>
          </a:p>
          <a:p>
            <a:r>
              <a:rPr lang="en-US" altLang="en-US" smtClean="0"/>
              <a:t></a:t>
            </a:r>
          </a:p>
          <a:p>
            <a:r>
              <a:rPr lang="en-US" altLang="en-US" smtClean="0"/>
              <a:t>Kathy is a natural leader. She's warm, genuinely caring and she has been highly effective in her role as DDD.</a:t>
            </a:r>
          </a:p>
          <a:p>
            <a:r>
              <a:rPr lang="en-US" altLang="en-US" smtClean="0"/>
              <a:t></a:t>
            </a:r>
          </a:p>
          <a:p>
            <a:r>
              <a:rPr lang="en-US" altLang="en-US" smtClean="0"/>
              <a:t>I would say Dr. Pritchard's greatest strength as a leader is her ability to collaborate. She takes great interest in other people's ideas and finds ways to bring people together to work productively.</a:t>
            </a:r>
          </a:p>
          <a:p>
            <a:r>
              <a:rPr lang="en-US" altLang="en-US" smtClean="0"/>
              <a:t></a:t>
            </a:r>
          </a:p>
          <a:p>
            <a:r>
              <a:rPr lang="en-US" altLang="en-US" smtClean="0"/>
              <a:t>Has a vision and can help others see and share that vision and gets things done (strategic plans) </a:t>
            </a:r>
          </a:p>
          <a:p>
            <a:endParaRPr lang="en-US" altLang="en-US" smtClean="0"/>
          </a:p>
          <a:p>
            <a:r>
              <a:rPr lang="en-US" altLang="en-US" smtClean="0"/>
              <a:t>integrates (different locations of the division of medical oncology; faculty with different job descriptions, different research interests) </a:t>
            </a:r>
          </a:p>
          <a:p>
            <a:endParaRPr lang="en-US" altLang="en-US" smtClean="0"/>
          </a:p>
          <a:p>
            <a:r>
              <a:rPr lang="en-US" altLang="en-US" smtClean="0"/>
              <a:t>kind - excellent role model and mentor for others; serious commitment to academic mission;</a:t>
            </a:r>
          </a:p>
          <a:p>
            <a:r>
              <a:rPr lang="en-US" altLang="en-US" smtClean="0"/>
              <a:t></a:t>
            </a:r>
          </a:p>
          <a:p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2460" indent="-2894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7630" indent="-2315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0683" indent="-2315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3735" indent="-2315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6787" indent="-2315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9839" indent="-2315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72891" indent="-2315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35943" indent="-2315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43401E-C00D-406D-A6BE-86AB8FDEB228}" type="slidenum">
              <a:rPr lang="en-CA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48</a:t>
            </a:fld>
            <a:endParaRPr lang="en-CA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He has won several faculty-wide, hospital-wide, and academy-wide awards for excellence in Clinical Teaching including the Faculty Mary E. Hollington and W. T. Aikins Awards.</a:t>
            </a:r>
          </a:p>
          <a:p>
            <a:endParaRPr lang="en-US" altLang="en-US" smtClean="0"/>
          </a:p>
          <a:p>
            <a:r>
              <a:rPr lang="en-US" altLang="en-US" smtClean="0"/>
              <a:t>He is the Director of the Department of Medicine’s Master Teacher Program, which focuses on the faculty development of clinical teaching skills – the program won the inaugural Faculty-wide Helen P. Batty Faculty Development Award for Program Excellence in 2005.</a:t>
            </a:r>
          </a:p>
          <a:p>
            <a:endParaRPr lang="en-US" altLang="en-US" smtClean="0"/>
          </a:p>
          <a:p>
            <a:r>
              <a:rPr lang="en-US" altLang="en-US" smtClean="0"/>
              <a:t>Thoughtful, wise, humble.  A tremendous mentor and role model. A consensus builder. His leadership reflects his personality.  </a:t>
            </a:r>
          </a:p>
          <a:p>
            <a:endParaRPr lang="en-US" altLang="en-US" smtClean="0"/>
          </a:p>
          <a:p>
            <a:r>
              <a:rPr lang="en-US" altLang="en-US" smtClean="0"/>
              <a:t>Most recently, recipient of the Gladstone and Maisie Chang Chair in Teaching of Internal Medicine, University Health Network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2460" indent="-2894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7630" indent="-2315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0683" indent="-2315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3735" indent="-2315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6787" indent="-2315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9839" indent="-2315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72891" indent="-2315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35943" indent="-2315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6B2A2F-8ED1-461D-9D17-759F16F1ABFE}" type="slidenum">
              <a:rPr lang="en-CA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49</a:t>
            </a:fld>
            <a:endParaRPr lang="en-CA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2460" indent="-2894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7630" indent="-2315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0683" indent="-2315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3735" indent="-2315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6787" indent="-2315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9839" indent="-2315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72891" indent="-2315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35943" indent="-2315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93D21E-B563-4513-8747-DC2E7B3B7F64}" type="slidenum">
              <a:rPr lang="en-CA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en-CA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2460" indent="-2894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7630" indent="-2315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0683" indent="-2315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3735" indent="-2315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6787" indent="-2315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9839" indent="-2315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72891" indent="-2315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35943" indent="-2315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1BD60C-AEBD-4DF9-91BE-1C4B5A422B62}" type="slidenum">
              <a:rPr lang="en-CA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62</a:t>
            </a:fld>
            <a:endParaRPr lang="en-CA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27013" y="227013"/>
            <a:ext cx="8683625" cy="5532437"/>
          </a:xfrm>
          <a:prstGeom prst="rect">
            <a:avLst/>
          </a:prstGeom>
          <a:solidFill>
            <a:srgbClr val="0019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-1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-1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1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1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1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1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1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1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128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pic>
        <p:nvPicPr>
          <p:cNvPr id="5" name="Picture 2" descr="PPT wordmar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6029325"/>
            <a:ext cx="28559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227013" y="5918200"/>
            <a:ext cx="8683625" cy="0"/>
          </a:xfrm>
          <a:prstGeom prst="line">
            <a:avLst/>
          </a:prstGeom>
          <a:noFill/>
          <a:ln w="9525">
            <a:solidFill>
              <a:srgbClr val="0019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7013" y="609600"/>
            <a:ext cx="8383587" cy="25146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7013" y="3124200"/>
            <a:ext cx="8383587" cy="2209800"/>
          </a:xfrm>
        </p:spPr>
        <p:txBody>
          <a:bodyPr/>
          <a:lstStyle>
            <a:lvl1pPr marL="0" indent="55563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273F1-00BE-42AE-9DF4-B813C7F0FA88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51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76AA6-CDE2-4EE0-B1FE-8F830E0C6215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08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455613"/>
            <a:ext cx="2170113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7013" y="455613"/>
            <a:ext cx="6361112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56397-9D26-407B-BB0E-94F870EDDFC5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201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529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0FB08-BBE9-4377-A1E9-9351B1AC1682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686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013" y="1295400"/>
            <a:ext cx="4265612" cy="4418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95400"/>
            <a:ext cx="4265613" cy="4418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CD04-8071-49E0-ABE0-2917D6AE9793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091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A4B69-C912-455E-96FE-4C0A2F0E9E51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58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C4CC3-283C-45E7-851B-909A244F17F7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165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2D8A4-3728-456A-A955-31EF61AF5696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965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EA164-241A-4CEB-9844-A8E9FF299928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0401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4AC18-097F-4F07-954E-E6D0FCDAB173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62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PPT wordmark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6029325"/>
            <a:ext cx="28559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455613"/>
            <a:ext cx="868362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7013" y="1295400"/>
            <a:ext cx="8683625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00875" y="6315075"/>
            <a:ext cx="1905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001948"/>
                </a:solidFill>
                <a:latin typeface="+mn-lt"/>
              </a:defRPr>
            </a:lvl1pPr>
          </a:lstStyle>
          <a:p>
            <a:pPr>
              <a:defRPr/>
            </a:pPr>
            <a:fld id="{0475502F-7A5D-45DD-A387-04F1489131A0}" type="datetime1">
              <a:rPr lang="en-US" altLang="en-US" smtClean="0"/>
              <a:t>6/21/2017</a:t>
            </a:fld>
            <a:endParaRPr lang="en-US" altLang="en-US"/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227013" y="5918200"/>
            <a:ext cx="8683625" cy="0"/>
          </a:xfrm>
          <a:prstGeom prst="line">
            <a:avLst/>
          </a:prstGeom>
          <a:noFill/>
          <a:ln w="9525">
            <a:solidFill>
              <a:srgbClr val="0019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ftr="0"/>
  <p:txStyles>
    <p:titleStyle>
      <a:lvl1pPr marL="55563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1948"/>
          </a:solidFill>
          <a:latin typeface="+mj-lt"/>
          <a:ea typeface="+mj-ea"/>
          <a:cs typeface="+mj-cs"/>
        </a:defRPr>
      </a:lvl1pPr>
      <a:lvl2pPr marL="55563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1948"/>
          </a:solidFill>
          <a:latin typeface="Centaur MT" pitchFamily="-128" charset="0"/>
          <a:ea typeface="ヒラギノ角ゴ Pro W3" pitchFamily="-128" charset="-128"/>
        </a:defRPr>
      </a:lvl2pPr>
      <a:lvl3pPr marL="55563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1948"/>
          </a:solidFill>
          <a:latin typeface="Centaur MT" pitchFamily="-128" charset="0"/>
          <a:ea typeface="ヒラギノ角ゴ Pro W3" pitchFamily="-128" charset="-128"/>
        </a:defRPr>
      </a:lvl3pPr>
      <a:lvl4pPr marL="55563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1948"/>
          </a:solidFill>
          <a:latin typeface="Centaur MT" pitchFamily="-128" charset="0"/>
          <a:ea typeface="ヒラギノ角ゴ Pro W3" pitchFamily="-128" charset="-128"/>
        </a:defRPr>
      </a:lvl4pPr>
      <a:lvl5pPr marL="55563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1948"/>
          </a:solidFill>
          <a:latin typeface="Centaur MT" pitchFamily="-128" charset="0"/>
          <a:ea typeface="ヒラギノ角ゴ Pro W3" pitchFamily="-128" charset="-128"/>
        </a:defRPr>
      </a:lvl5pPr>
      <a:lvl6pPr marL="512763" algn="l" rtl="0" fontAlgn="base">
        <a:spcBef>
          <a:spcPct val="0"/>
        </a:spcBef>
        <a:spcAft>
          <a:spcPct val="0"/>
        </a:spcAft>
        <a:defRPr sz="4400">
          <a:solidFill>
            <a:srgbClr val="001948"/>
          </a:solidFill>
          <a:latin typeface="Centaur MT" pitchFamily="-128" charset="0"/>
          <a:ea typeface="ヒラギノ角ゴ Pro W3" pitchFamily="-128" charset="-128"/>
        </a:defRPr>
      </a:lvl6pPr>
      <a:lvl7pPr marL="969963" algn="l" rtl="0" fontAlgn="base">
        <a:spcBef>
          <a:spcPct val="0"/>
        </a:spcBef>
        <a:spcAft>
          <a:spcPct val="0"/>
        </a:spcAft>
        <a:defRPr sz="4400">
          <a:solidFill>
            <a:srgbClr val="001948"/>
          </a:solidFill>
          <a:latin typeface="Centaur MT" pitchFamily="-128" charset="0"/>
          <a:ea typeface="ヒラギノ角ゴ Pro W3" pitchFamily="-128" charset="-128"/>
        </a:defRPr>
      </a:lvl7pPr>
      <a:lvl8pPr marL="1427163" algn="l" rtl="0" fontAlgn="base">
        <a:spcBef>
          <a:spcPct val="0"/>
        </a:spcBef>
        <a:spcAft>
          <a:spcPct val="0"/>
        </a:spcAft>
        <a:defRPr sz="4400">
          <a:solidFill>
            <a:srgbClr val="001948"/>
          </a:solidFill>
          <a:latin typeface="Centaur MT" pitchFamily="-128" charset="0"/>
          <a:ea typeface="ヒラギノ角ゴ Pro W3" pitchFamily="-128" charset="-128"/>
        </a:defRPr>
      </a:lvl8pPr>
      <a:lvl9pPr marL="1884363" algn="l" rtl="0" fontAlgn="base">
        <a:spcBef>
          <a:spcPct val="0"/>
        </a:spcBef>
        <a:spcAft>
          <a:spcPct val="0"/>
        </a:spcAft>
        <a:defRPr sz="4400">
          <a:solidFill>
            <a:srgbClr val="001948"/>
          </a:solidFill>
          <a:latin typeface="Centaur MT" pitchFamily="-128" charset="0"/>
          <a:ea typeface="ヒラギノ角ゴ Pro W3" pitchFamily="-128" charset="-128"/>
        </a:defRPr>
      </a:lvl9pPr>
    </p:titleStyle>
    <p:bodyStyle>
      <a:lvl1pPr marL="342900" indent="-28733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194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1948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1948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1948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1948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1948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1948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1948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194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source=images&amp;cd=&amp;ved=0ahUKEwjMgY-Fm8rUAhWj14MKHUiwBFgQjRwIBw&amp;url=http://www.google.com/doodles/googles-new-logo&amp;psig=AFQjCNGoyZJWsLcMRcTfQ1L6IokNhjoG7Q&amp;ust=1497972086909096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8061509" TargetMode="External"/><Relationship Id="rId2" Type="http://schemas.openxmlformats.org/officeDocument/2006/relationships/hyperlink" Target="https://www.ncbi.nlm.nih.gov/pubmed/2840113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eptmedicine.utoronto.ca/events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0" r="20804"/>
          <a:stretch/>
        </p:blipFill>
        <p:spPr bwMode="auto">
          <a:xfrm>
            <a:off x="-152399" y="12072"/>
            <a:ext cx="9296400" cy="585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0" y="4648200"/>
            <a:ext cx="3810000" cy="155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>
            <a:lvl1pPr marL="0" indent="55563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194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194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194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948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948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948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948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948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sz="3200" kern="0" dirty="0" smtClean="0">
                <a:latin typeface="+mj-lt"/>
              </a:rPr>
              <a:t>Chair’s Report</a:t>
            </a:r>
          </a:p>
          <a:p>
            <a:pPr>
              <a:defRPr/>
            </a:pPr>
            <a:r>
              <a:rPr lang="en-US" sz="3200" kern="0" dirty="0" smtClean="0">
                <a:latin typeface="+mj-lt"/>
              </a:rPr>
              <a:t>2016-17</a:t>
            </a:r>
            <a:endParaRPr lang="en-US" sz="3200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398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Medicine Initiative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F2D8A4-3728-456A-A955-31EF61AF5696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53339"/>
            <a:ext cx="2365375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227013" y="1295400"/>
            <a:ext cx="5792787" cy="4418013"/>
          </a:xfrm>
        </p:spPr>
        <p:txBody>
          <a:bodyPr/>
          <a:lstStyle/>
          <a:p>
            <a:r>
              <a:rPr lang="en-US" sz="2400" dirty="0" smtClean="0"/>
              <a:t>Co-recruitment </a:t>
            </a:r>
            <a:r>
              <a:rPr lang="en-US" sz="2400" dirty="0">
                <a:solidFill>
                  <a:schemeClr val="tx1"/>
                </a:solidFill>
              </a:rPr>
              <a:t>with Dept Computer Science </a:t>
            </a:r>
            <a:r>
              <a:rPr lang="en-US" sz="2400" dirty="0" smtClean="0">
                <a:solidFill>
                  <a:schemeClr val="tx1"/>
                </a:solidFill>
              </a:rPr>
              <a:t>&amp; Vector Institute </a:t>
            </a:r>
            <a:r>
              <a:rPr lang="en-US" sz="2400" dirty="0" smtClean="0"/>
              <a:t>of </a:t>
            </a:r>
            <a:r>
              <a:rPr lang="en-US" sz="2400" b="1" dirty="0" err="1" smtClean="0">
                <a:solidFill>
                  <a:srgbClr val="008BB0"/>
                </a:solidFill>
              </a:rPr>
              <a:t>Marzyeh</a:t>
            </a:r>
            <a:r>
              <a:rPr lang="en-US" sz="2400" b="1" dirty="0" smtClean="0">
                <a:solidFill>
                  <a:srgbClr val="008BB0"/>
                </a:solidFill>
              </a:rPr>
              <a:t> </a:t>
            </a:r>
            <a:r>
              <a:rPr lang="en-US" sz="2400" b="1" dirty="0" err="1" smtClean="0">
                <a:solidFill>
                  <a:srgbClr val="008BB0"/>
                </a:solidFill>
              </a:rPr>
              <a:t>Ghassemi</a:t>
            </a:r>
            <a:r>
              <a:rPr lang="en-US" sz="2400" b="1" dirty="0" smtClean="0">
                <a:solidFill>
                  <a:srgbClr val="008BB0"/>
                </a:solidFill>
              </a:rPr>
              <a:t> </a:t>
            </a:r>
          </a:p>
          <a:p>
            <a:r>
              <a:rPr lang="en-US" sz="2400" dirty="0" smtClean="0"/>
              <a:t>PhD at the Computer Science &amp; Artificial Intelligence Laboratory, Massachusetts Institute of Technology </a:t>
            </a:r>
          </a:p>
          <a:p>
            <a:r>
              <a:rPr lang="en-US" sz="2400" dirty="0" smtClean="0"/>
              <a:t>Currently one-year post-doc at Google</a:t>
            </a:r>
            <a:endParaRPr lang="en-US" sz="2400" dirty="0"/>
          </a:p>
        </p:txBody>
      </p:sp>
      <p:pic>
        <p:nvPicPr>
          <p:cNvPr id="12" name="Picture 5" descr="Image result for google logo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27659"/>
            <a:ext cx="160020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26455"/>
            <a:ext cx="2667000" cy="133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530002"/>
            <a:ext cx="1905000" cy="126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-1" y="5135259"/>
            <a:ext cx="2057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Geoff Hinton</a:t>
            </a:r>
          </a:p>
          <a:p>
            <a:pPr algn="r"/>
            <a:r>
              <a:rPr lang="en-US" sz="1200" dirty="0" smtClean="0"/>
              <a:t>Chief </a:t>
            </a:r>
            <a:r>
              <a:rPr lang="en-US" sz="1200" dirty="0"/>
              <a:t>Scientific Advisor, Vector </a:t>
            </a:r>
            <a:r>
              <a:rPr lang="en-US" sz="1200" dirty="0" smtClean="0"/>
              <a:t>Institute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663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equity, diversity and professionalism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Strategic priority 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1981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850573" y="2423102"/>
            <a:ext cx="325173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kern="2100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Sharon Straus</a:t>
            </a:r>
          </a:p>
          <a:p>
            <a:pPr eaLnBrk="1" hangingPunct="1">
              <a:defRPr/>
            </a:pP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Vice-Chair, Mentorship, </a:t>
            </a:r>
          </a:p>
          <a:p>
            <a:pPr eaLnBrk="1" hangingPunct="1">
              <a:defRPr/>
            </a:pP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Equity &amp; Diversity </a:t>
            </a:r>
          </a:p>
        </p:txBody>
      </p:sp>
    </p:spTree>
    <p:extLst>
      <p:ext uri="{BB962C8B-B14F-4D97-AF65-F5344CB8AC3E}">
        <p14:creationId xmlns:p14="http://schemas.microsoft.com/office/powerpoint/2010/main" val="17493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1553340"/>
              </p:ext>
            </p:extLst>
          </p:nvPr>
        </p:nvGraphicFramePr>
        <p:xfrm>
          <a:off x="990601" y="2057400"/>
          <a:ext cx="62484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00875" y="6315075"/>
            <a:ext cx="1905000" cy="393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4628878-9BA2-4FC5-B607-71B1D9D074F6}" type="datetime1">
              <a:rPr lang="en-US" altLang="en-US" smtClean="0"/>
              <a:pPr>
                <a:defRPr/>
              </a:pPr>
              <a:t>6/21/2017</a:t>
            </a:fld>
            <a:endParaRPr lang="en-US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1775" y="304800"/>
            <a:ext cx="8683625" cy="83978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Low-Hanging Fruit: Sex/Gender </a:t>
            </a:r>
            <a:br>
              <a:rPr lang="en-US" sz="3600" dirty="0" smtClean="0"/>
            </a:br>
            <a:r>
              <a:rPr lang="en-US" sz="2700" dirty="0" smtClean="0"/>
              <a:t>Faculty Recruits </a:t>
            </a:r>
            <a:r>
              <a:rPr lang="en-US" sz="2700" dirty="0"/>
              <a:t>2000-2015 by Sex </a:t>
            </a:r>
            <a:r>
              <a:rPr lang="en-US" sz="2700" dirty="0" smtClean="0"/>
              <a:t>&amp; </a:t>
            </a:r>
            <a:r>
              <a:rPr lang="en-US" sz="2700" dirty="0"/>
              <a:t>Position Description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0" y="1628274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>
                <a:effectLst/>
                <a:latin typeface="Calibri"/>
                <a:ea typeface="Calibri"/>
                <a:cs typeface="Times New Roman"/>
              </a:rPr>
              <a:t>    50</a:t>
            </a:r>
            <a:r>
              <a:rPr lang="en-US" sz="2000" b="1" dirty="0" smtClean="0">
                <a:effectLst/>
                <a:latin typeface="Calibri"/>
                <a:ea typeface="Calibri"/>
                <a:cs typeface="Times New Roman"/>
              </a:rPr>
              <a:t>%</a:t>
            </a:r>
            <a:r>
              <a:rPr lang="en-US" sz="2000" b="1" dirty="0">
                <a:effectLst/>
                <a:latin typeface="Calibri"/>
                <a:ea typeface="Calibri"/>
                <a:cs typeface="Times New Roman"/>
              </a:rPr>
              <a:t>	</a:t>
            </a:r>
            <a:r>
              <a:rPr lang="en-US" sz="2000" b="1" dirty="0" smtClean="0">
                <a:effectLst/>
                <a:latin typeface="Calibri"/>
                <a:ea typeface="Calibri"/>
                <a:cs typeface="Times New Roman"/>
              </a:rPr>
              <a:t>       43% </a:t>
            </a:r>
            <a:r>
              <a:rPr lang="en-US" sz="2000" b="1" dirty="0">
                <a:effectLst/>
                <a:latin typeface="Calibri"/>
                <a:ea typeface="Calibri"/>
                <a:cs typeface="Times New Roman"/>
              </a:rPr>
              <a:t>	</a:t>
            </a:r>
            <a:r>
              <a:rPr lang="en-US" sz="2000" b="1" dirty="0" smtClean="0">
                <a:effectLst/>
                <a:latin typeface="Calibri"/>
                <a:ea typeface="Calibri"/>
                <a:cs typeface="Times New Roman"/>
              </a:rPr>
              <a:t>             39%           33%        </a:t>
            </a:r>
            <a:r>
              <a:rPr lang="en-US" sz="2000" b="1" dirty="0">
                <a:effectLst/>
                <a:latin typeface="Calibri"/>
                <a:ea typeface="Calibri"/>
                <a:cs typeface="Times New Roman"/>
              </a:rPr>
              <a:t>% female</a:t>
            </a:r>
            <a:endParaRPr lang="en-US" sz="18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29075"/>
            <a:ext cx="2568864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58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the Culture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2926" y="1295400"/>
            <a:ext cx="8683625" cy="4418013"/>
          </a:xfrm>
        </p:spPr>
        <p:txBody>
          <a:bodyPr/>
          <a:lstStyle/>
          <a:p>
            <a:r>
              <a:rPr lang="en-US" sz="1800" dirty="0" smtClean="0">
                <a:hlinkClick r:id="rId2"/>
              </a:rPr>
              <a:t>Perceptions </a:t>
            </a:r>
            <a:r>
              <a:rPr lang="en-US" sz="1800" dirty="0">
                <a:hlinkClick r:id="rId2"/>
              </a:rPr>
              <a:t>and experiences of a gender gap at a Canadian research institute and potential strategies to mitigate this gap: a sequential mixed-methods study</a:t>
            </a:r>
            <a:r>
              <a:rPr lang="en-US" sz="1800" dirty="0" smtClean="0">
                <a:hlinkClick r:id="rId2"/>
              </a:rPr>
              <a:t>.</a:t>
            </a:r>
            <a:r>
              <a:rPr lang="en-US" sz="1800" dirty="0" smtClean="0"/>
              <a:t> </a:t>
            </a:r>
            <a:r>
              <a:rPr lang="en-US" sz="1800" dirty="0" err="1" smtClean="0"/>
              <a:t>Mascarenhas</a:t>
            </a:r>
            <a:r>
              <a:rPr lang="en-US" sz="1800" dirty="0" smtClean="0"/>
              <a:t> </a:t>
            </a:r>
            <a:r>
              <a:rPr lang="en-US" sz="1800" dirty="0"/>
              <a:t>A, Moore JE, Tricco AC, Hamid J, Daly C, Bain J, Jassemi S, Kiran T, Baxter N, </a:t>
            </a:r>
            <a:r>
              <a:rPr lang="en-US" sz="1800" b="1" dirty="0">
                <a:solidFill>
                  <a:srgbClr val="008BB0"/>
                </a:solidFill>
              </a:rPr>
              <a:t>Straus SE</a:t>
            </a:r>
            <a:r>
              <a:rPr lang="en-US" sz="1800" dirty="0" smtClean="0"/>
              <a:t>. CMAJ </a:t>
            </a:r>
            <a:r>
              <a:rPr lang="en-US" sz="1800" dirty="0"/>
              <a:t>Open. </a:t>
            </a:r>
            <a:r>
              <a:rPr lang="en-US" sz="1800" dirty="0" smtClean="0"/>
              <a:t>2017</a:t>
            </a:r>
          </a:p>
          <a:p>
            <a:endParaRPr lang="en-US" sz="1800" dirty="0" smtClean="0">
              <a:hlinkClick r:id="rId3"/>
            </a:endParaRPr>
          </a:p>
          <a:p>
            <a:r>
              <a:rPr lang="en-US" sz="1800" dirty="0" smtClean="0">
                <a:hlinkClick r:id="rId3"/>
              </a:rPr>
              <a:t>Strategies </a:t>
            </a:r>
            <a:r>
              <a:rPr lang="en-US" sz="1800" dirty="0">
                <a:hlinkClick r:id="rId3"/>
              </a:rPr>
              <a:t>to Prevent or Reduce Gender Bias in Peer Review of Research Grants: A Rapid Scoping Review</a:t>
            </a:r>
            <a:r>
              <a:rPr lang="en-US" sz="1800" dirty="0" smtClean="0">
                <a:hlinkClick r:id="rId3"/>
              </a:rPr>
              <a:t>.</a:t>
            </a:r>
            <a:r>
              <a:rPr lang="en-US" sz="1800" dirty="0" smtClean="0"/>
              <a:t> Tricco </a:t>
            </a:r>
            <a:r>
              <a:rPr lang="en-US" sz="1800" dirty="0"/>
              <a:t>AC, Thomas SM, Antony J, Rios P, Robson R, </a:t>
            </a:r>
            <a:r>
              <a:rPr lang="en-US" sz="1800" b="1" dirty="0" err="1">
                <a:solidFill>
                  <a:srgbClr val="008BB0"/>
                </a:solidFill>
              </a:rPr>
              <a:t>Pattani</a:t>
            </a:r>
            <a:r>
              <a:rPr lang="en-US" sz="1800" b="1" dirty="0">
                <a:solidFill>
                  <a:srgbClr val="008BB0"/>
                </a:solidFill>
              </a:rPr>
              <a:t> R</a:t>
            </a:r>
            <a:r>
              <a:rPr lang="en-US" sz="1800" dirty="0"/>
              <a:t>, </a:t>
            </a:r>
            <a:r>
              <a:rPr lang="en-US" sz="1800" dirty="0" err="1"/>
              <a:t>Ghassemi</a:t>
            </a:r>
            <a:r>
              <a:rPr lang="en-US" sz="1800" dirty="0"/>
              <a:t> M, Sullivan S, </a:t>
            </a:r>
            <a:r>
              <a:rPr lang="en-US" sz="1800" dirty="0" err="1"/>
              <a:t>Selvaratnam</a:t>
            </a:r>
            <a:r>
              <a:rPr lang="en-US" sz="1800" dirty="0"/>
              <a:t> I, Tannenbaum C, </a:t>
            </a:r>
            <a:r>
              <a:rPr lang="en-US" sz="1800" b="1" dirty="0">
                <a:solidFill>
                  <a:srgbClr val="008BB0"/>
                </a:solidFill>
              </a:rPr>
              <a:t>Straus SE</a:t>
            </a:r>
            <a:r>
              <a:rPr lang="en-US" sz="1800" dirty="0" smtClean="0"/>
              <a:t>. </a:t>
            </a:r>
            <a:r>
              <a:rPr lang="en-US" sz="1800" dirty="0" err="1" smtClean="0"/>
              <a:t>PLoS</a:t>
            </a:r>
            <a:r>
              <a:rPr lang="en-US" sz="1800" dirty="0" smtClean="0"/>
              <a:t> </a:t>
            </a:r>
            <a:r>
              <a:rPr lang="en-US" sz="1800" dirty="0"/>
              <a:t>One. </a:t>
            </a:r>
            <a:r>
              <a:rPr lang="en-US" sz="1800" dirty="0" smtClean="0"/>
              <a:t>2017</a:t>
            </a:r>
          </a:p>
          <a:p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C4CC3-283C-45E7-851B-909A244F17F7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4191000"/>
            <a:ext cx="6400800" cy="80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962400"/>
            <a:ext cx="2081039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30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8196" name="Picture 4" descr="D:\Downloads\32443336684_8d81b77c24_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/>
          <a:stretch/>
        </p:blipFill>
        <p:spPr bwMode="auto">
          <a:xfrm>
            <a:off x="241044" y="1846180"/>
            <a:ext cx="2853779" cy="198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7013" y="381000"/>
            <a:ext cx="8683625" cy="839787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Summit for Women in Academic Medicine (WAM)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200" name="Picture 8" descr="D:\Downloads\33245180176_1fc689989e_o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8" t="14016" r="25707" b="31048"/>
          <a:stretch/>
        </p:blipFill>
        <p:spPr bwMode="auto">
          <a:xfrm>
            <a:off x="6219973" y="3897883"/>
            <a:ext cx="2525047" cy="200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D:\Downloads\33245189596_7e32571c95_o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3" t="9047" r="6503" b="6769"/>
          <a:stretch/>
        </p:blipFill>
        <p:spPr bwMode="auto">
          <a:xfrm>
            <a:off x="3479799" y="3932988"/>
            <a:ext cx="2367547" cy="196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Downloads\32443341004_1c34f106cc_o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2" t="33467" r="33966" b="37634"/>
          <a:stretch/>
        </p:blipFill>
        <p:spPr bwMode="auto">
          <a:xfrm>
            <a:off x="228601" y="3941455"/>
            <a:ext cx="2878667" cy="196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Downloads\32443334174_5b1255b577_o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4" t="10901" r="35253" b="27320"/>
          <a:stretch/>
        </p:blipFill>
        <p:spPr bwMode="auto">
          <a:xfrm>
            <a:off x="3505200" y="1832811"/>
            <a:ext cx="2342147" cy="197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Downloads\32471398843_e3c853ac28_o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8" t="13222" r="28708" b="28909"/>
          <a:stretch/>
        </p:blipFill>
        <p:spPr bwMode="auto">
          <a:xfrm>
            <a:off x="6219974" y="1832811"/>
            <a:ext cx="2525047" cy="197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66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4469" y="152400"/>
            <a:ext cx="8683625" cy="839787"/>
          </a:xfrm>
        </p:spPr>
        <p:txBody>
          <a:bodyPr/>
          <a:lstStyle/>
          <a:p>
            <a:r>
              <a:rPr lang="en-US" dirty="0" smtClean="0"/>
              <a:t>Promote Equity &amp; Diversity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1" y="1046747"/>
            <a:ext cx="6476999" cy="4418013"/>
          </a:xfrm>
        </p:spPr>
        <p:txBody>
          <a:bodyPr/>
          <a:lstStyle/>
          <a:p>
            <a:r>
              <a:rPr lang="en-US" sz="2400" dirty="0"/>
              <a:t>2015-16 Voice of the Resident Survey </a:t>
            </a:r>
            <a:endParaRPr lang="en-US" sz="2400" dirty="0" smtClean="0"/>
          </a:p>
          <a:p>
            <a:pPr lvl="1"/>
            <a:r>
              <a:rPr lang="en-US" sz="2000" dirty="0" smtClean="0"/>
              <a:t>39</a:t>
            </a:r>
            <a:r>
              <a:rPr lang="en-US" sz="2000" dirty="0"/>
              <a:t>% experienced discrimination or harassment in prior academic </a:t>
            </a:r>
            <a:r>
              <a:rPr lang="en-US" sz="2000" dirty="0" smtClean="0"/>
              <a:t>year</a:t>
            </a:r>
          </a:p>
          <a:p>
            <a:pPr lvl="2"/>
            <a:r>
              <a:rPr lang="en-US" sz="1800" dirty="0" smtClean="0"/>
              <a:t>Especially Muslim </a:t>
            </a:r>
            <a:r>
              <a:rPr lang="en-US" sz="1800" dirty="0"/>
              <a:t>&amp; Middle Eastern residents, esp. females; female residents who are parents</a:t>
            </a:r>
          </a:p>
          <a:p>
            <a:pPr marL="914400" lvl="2" indent="0">
              <a:buNone/>
            </a:pPr>
            <a:endParaRPr lang="en-US" sz="1800" dirty="0" smtClean="0"/>
          </a:p>
          <a:p>
            <a:pPr marL="342900" lvl="1" indent="-287338">
              <a:buFontTx/>
              <a:buChar char="•"/>
            </a:pPr>
            <a:r>
              <a:rPr lang="en-US" sz="2400" dirty="0" smtClean="0"/>
              <a:t>2017 </a:t>
            </a:r>
            <a:r>
              <a:rPr lang="en-US" sz="2400" dirty="0"/>
              <a:t>Faculty Survey</a:t>
            </a:r>
            <a:r>
              <a:rPr lang="en-US" dirty="0"/>
              <a:t> </a:t>
            </a:r>
          </a:p>
          <a:p>
            <a:pPr lvl="1"/>
            <a:r>
              <a:rPr lang="en-US" sz="2000" b="1" dirty="0" smtClean="0">
                <a:solidFill>
                  <a:srgbClr val="C00000"/>
                </a:solidFill>
              </a:rPr>
              <a:t>Please complete the questionnaire!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C4CC3-283C-45E7-851B-909A244F17F7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5" r="6988" b="20334"/>
          <a:stretch/>
        </p:blipFill>
        <p:spPr bwMode="auto">
          <a:xfrm>
            <a:off x="6858000" y="1066800"/>
            <a:ext cx="1981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8" t="31571" r="18456" b="41660"/>
          <a:stretch/>
        </p:blipFill>
        <p:spPr bwMode="auto">
          <a:xfrm>
            <a:off x="6858000" y="3256547"/>
            <a:ext cx="1981200" cy="204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1155" y="4534116"/>
            <a:ext cx="3696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Reena </a:t>
            </a:r>
            <a:r>
              <a:rPr lang="en-US" b="1" dirty="0" err="1" smtClean="0">
                <a:solidFill>
                  <a:srgbClr val="008BB0"/>
                </a:solidFill>
                <a:latin typeface="Arial Narrow" panose="020B0606020202030204" pitchFamily="34" charset="0"/>
              </a:rPr>
              <a:t>Pattani</a:t>
            </a:r>
            <a:r>
              <a:rPr lang="en-US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 &amp; Karen Burns</a:t>
            </a:r>
          </a:p>
          <a:p>
            <a:pPr algn="r"/>
            <a:r>
              <a:rPr lang="en-US" sz="2000" dirty="0" smtClean="0">
                <a:latin typeface="Arial Narrow" panose="020B0606020202030204" pitchFamily="34" charset="0"/>
              </a:rPr>
              <a:t>Co-Leads 2017 Faculty Survey</a:t>
            </a: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73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08" y="304800"/>
            <a:ext cx="8683625" cy="839787"/>
          </a:xfrm>
        </p:spPr>
        <p:txBody>
          <a:bodyPr/>
          <a:lstStyle/>
          <a:p>
            <a:r>
              <a:rPr lang="en-US" sz="4000" dirty="0"/>
              <a:t>Indigenous </a:t>
            </a:r>
            <a:r>
              <a:rPr lang="en-US" sz="4000" dirty="0" smtClean="0"/>
              <a:t>Peoples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4" y="1295400"/>
            <a:ext cx="4676774" cy="4418013"/>
          </a:xfrm>
        </p:spPr>
        <p:txBody>
          <a:bodyPr/>
          <a:lstStyle/>
          <a:p>
            <a:r>
              <a:rPr lang="en-US" sz="2400" dirty="0" smtClean="0"/>
              <a:t>Report of Steering Committee, U of T </a:t>
            </a:r>
            <a:r>
              <a:rPr lang="en-US" sz="2400" dirty="0"/>
              <a:t>Response to </a:t>
            </a:r>
            <a:r>
              <a:rPr lang="en-US" sz="2400" i="1" dirty="0" smtClean="0"/>
              <a:t>Truth </a:t>
            </a:r>
            <a:r>
              <a:rPr lang="en-US" sz="2400" i="1" dirty="0"/>
              <a:t>and Reconciliation Commission of Canada</a:t>
            </a:r>
          </a:p>
          <a:p>
            <a:r>
              <a:rPr lang="en-US" sz="2400" dirty="0" smtClean="0"/>
              <a:t>Established </a:t>
            </a:r>
            <a:r>
              <a:rPr lang="en-US" sz="2400" dirty="0"/>
              <a:t>Faculty of Medicine’s </a:t>
            </a:r>
            <a:r>
              <a:rPr lang="en-US" sz="2400" i="1" dirty="0"/>
              <a:t>Office of Indigenous Medical Education </a:t>
            </a:r>
            <a:endParaRPr lang="en-US" sz="2400" i="1" dirty="0" smtClean="0"/>
          </a:p>
          <a:p>
            <a:pPr lvl="1"/>
            <a:r>
              <a:rPr lang="en-US" sz="2000" dirty="0" smtClean="0"/>
              <a:t>Goals:</a:t>
            </a:r>
          </a:p>
          <a:p>
            <a:pPr lvl="2"/>
            <a:r>
              <a:rPr lang="en-US" sz="1800" dirty="0" smtClean="0"/>
              <a:t>↑ </a:t>
            </a:r>
            <a:r>
              <a:rPr lang="en-US" sz="1800" dirty="0"/>
              <a:t>number of Indigenous health professionals </a:t>
            </a:r>
          </a:p>
          <a:p>
            <a:pPr lvl="2"/>
            <a:r>
              <a:rPr lang="en-US" sz="1800" dirty="0"/>
              <a:t>↑ cultural competency of our MD trainees re Indigenous peoples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3048000"/>
            <a:ext cx="2149475" cy="187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03788" y="4924021"/>
            <a:ext cx="2819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 smtClean="0">
                <a:solidFill>
                  <a:srgbClr val="008BB0"/>
                </a:solidFill>
              </a:rPr>
              <a:t>Lisa </a:t>
            </a:r>
            <a:r>
              <a:rPr lang="en-US" sz="2000" b="1" dirty="0">
                <a:solidFill>
                  <a:srgbClr val="008BB0"/>
                </a:solidFill>
              </a:rPr>
              <a:t>Richardson </a:t>
            </a:r>
            <a:r>
              <a:rPr lang="en-US" sz="2000" dirty="0" smtClean="0">
                <a:latin typeface="Arial Narrow" panose="020B0606020202030204" pitchFamily="34" charset="0"/>
              </a:rPr>
              <a:t>Curricular Co-Lead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152400"/>
            <a:ext cx="4087813" cy="265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03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3625" cy="839787"/>
          </a:xfrm>
        </p:spPr>
        <p:txBody>
          <a:bodyPr/>
          <a:lstStyle/>
          <a:p>
            <a:r>
              <a:rPr lang="en-US" dirty="0" smtClean="0"/>
              <a:t>Promote Professionalism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229600" cy="4572000"/>
          </a:xfrm>
        </p:spPr>
        <p:txBody>
          <a:bodyPr/>
          <a:lstStyle/>
          <a:p>
            <a:r>
              <a:rPr lang="en-CA" sz="2400" dirty="0" smtClean="0"/>
              <a:t>Understanding the culture</a:t>
            </a:r>
          </a:p>
          <a:p>
            <a:pPr lvl="1"/>
            <a:r>
              <a:rPr lang="en-CA" sz="2000" b="1" dirty="0" smtClean="0"/>
              <a:t>Prevention </a:t>
            </a:r>
            <a:r>
              <a:rPr lang="en-CA" sz="2000" b="1" dirty="0"/>
              <a:t>and management of unprofessional behaviour: </a:t>
            </a:r>
            <a:endParaRPr lang="en-CA" sz="2000" b="1" dirty="0" smtClean="0"/>
          </a:p>
          <a:p>
            <a:pPr marL="457200" lvl="1" indent="0">
              <a:buNone/>
            </a:pPr>
            <a:r>
              <a:rPr lang="en-CA" sz="2000" b="1" dirty="0" smtClean="0"/>
              <a:t>a </a:t>
            </a:r>
            <a:r>
              <a:rPr lang="en-CA" sz="2000" b="1" dirty="0"/>
              <a:t>scoping </a:t>
            </a:r>
            <a:r>
              <a:rPr lang="en-CA" sz="2000" b="1" dirty="0" smtClean="0"/>
              <a:t>review </a:t>
            </a:r>
            <a:r>
              <a:rPr lang="en-CA" sz="2000" dirty="0" smtClean="0"/>
              <a:t>AC</a:t>
            </a:r>
            <a:r>
              <a:rPr lang="en-CA" sz="2000" dirty="0"/>
              <a:t>. </a:t>
            </a:r>
            <a:r>
              <a:rPr lang="en-CA" sz="2000" dirty="0" smtClean="0"/>
              <a:t>Tricco, P. Rios, W. </a:t>
            </a:r>
            <a:r>
              <a:rPr lang="en-CA" sz="2000" dirty="0" err="1" smtClean="0"/>
              <a:t>Zarin</a:t>
            </a:r>
            <a:r>
              <a:rPr lang="en-CA" sz="2000" dirty="0" smtClean="0"/>
              <a:t>, …</a:t>
            </a:r>
            <a:r>
              <a:rPr lang="en-CA" sz="2000" b="1" dirty="0" smtClean="0">
                <a:solidFill>
                  <a:srgbClr val="008BB0"/>
                </a:solidFill>
              </a:rPr>
              <a:t>SE</a:t>
            </a:r>
            <a:r>
              <a:rPr lang="en-CA" sz="2000" b="1" dirty="0">
                <a:solidFill>
                  <a:srgbClr val="008BB0"/>
                </a:solidFill>
              </a:rPr>
              <a:t>. </a:t>
            </a:r>
            <a:r>
              <a:rPr lang="en-CA" sz="2000" b="1" dirty="0" smtClean="0">
                <a:solidFill>
                  <a:srgbClr val="008BB0"/>
                </a:solidFill>
              </a:rPr>
              <a:t>Straus </a:t>
            </a:r>
            <a:r>
              <a:rPr lang="en-CA" sz="2000" i="1" dirty="0" smtClean="0">
                <a:solidFill>
                  <a:schemeClr val="tx1"/>
                </a:solidFill>
              </a:rPr>
              <a:t>Under Review</a:t>
            </a:r>
            <a:endParaRPr lang="en-US" sz="2000" i="1" dirty="0" smtClean="0">
              <a:solidFill>
                <a:schemeClr val="tx1"/>
              </a:solidFill>
            </a:endParaRPr>
          </a:p>
          <a:p>
            <a:pPr lvl="1"/>
            <a:r>
              <a:rPr lang="en-US" sz="2000" dirty="0"/>
              <a:t>2017 Faculty Survey</a:t>
            </a:r>
          </a:p>
          <a:p>
            <a:r>
              <a:rPr lang="en-US" sz="2400" dirty="0"/>
              <a:t>Promoting citizenship (CFAR, senior promotion) </a:t>
            </a:r>
          </a:p>
          <a:p>
            <a:r>
              <a:rPr lang="en-US" sz="2400" dirty="0"/>
              <a:t>Research integrity task force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347" y="3733800"/>
            <a:ext cx="30289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30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accountability &amp;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resource stewardship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Strategic Priority 3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650238-A1BA-4AD2-9EDD-A3E5CEB8214E}" type="datetime1">
              <a:rPr lang="en-US" altLang="en-US" smtClean="0"/>
              <a:t>6/21/2017</a:t>
            </a:fld>
            <a:endParaRPr lang="en-US" altLang="en-US"/>
          </a:p>
        </p:txBody>
      </p:sp>
      <p:sp>
        <p:nvSpPr>
          <p:cNvPr id="4" name="AutoShape 2" descr="Image result for social responsibility ban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social responsibility bann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1" y="312738"/>
            <a:ext cx="2060575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71568" y="312738"/>
            <a:ext cx="28067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kern="2100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Kaveh Shojania</a:t>
            </a:r>
          </a:p>
          <a:p>
            <a:pPr eaLnBrk="1" hangingPunct="1">
              <a:defRPr/>
            </a:pP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Vice-Chair, Quality &amp; Innovation </a:t>
            </a:r>
          </a:p>
          <a:p>
            <a:pPr eaLnBrk="1" hangingPunct="1">
              <a:defRPr/>
            </a:pPr>
            <a:endParaRPr lang="en-US" altLang="en-US" kern="2100" dirty="0" smtClean="0">
              <a:solidFill>
                <a:srgbClr val="008BB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01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3625" cy="839787"/>
          </a:xfrm>
        </p:spPr>
        <p:txBody>
          <a:bodyPr/>
          <a:lstStyle/>
          <a:p>
            <a:r>
              <a:rPr lang="en-US" dirty="0" smtClean="0"/>
              <a:t>Full Time Faculty Recruited</a:t>
            </a:r>
            <a:br>
              <a:rPr lang="en-US" dirty="0" smtClean="0"/>
            </a:br>
            <a:r>
              <a:rPr lang="en-US" sz="2400" dirty="0" smtClean="0"/>
              <a:t>(2006-2017) 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3296303"/>
              </p:ext>
            </p:extLst>
          </p:nvPr>
        </p:nvGraphicFramePr>
        <p:xfrm>
          <a:off x="304800" y="1371600"/>
          <a:ext cx="84582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90863" y="1447800"/>
            <a:ext cx="44196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N=43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100% success at CFAR (n=15) &amp; senior promotion (n=11)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4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 of 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dirty="0" smtClean="0"/>
              <a:t>No relationships </a:t>
            </a:r>
            <a:r>
              <a:rPr lang="en-CA" sz="2800" dirty="0"/>
              <a:t>with commercial entities </a:t>
            </a:r>
          </a:p>
          <a:p>
            <a:r>
              <a:rPr lang="en-CA" sz="2800" dirty="0" smtClean="0">
                <a:solidFill>
                  <a:srgbClr val="002060"/>
                </a:solidFill>
              </a:rPr>
              <a:t>No potential </a:t>
            </a:r>
            <a:r>
              <a:rPr lang="en-CA" sz="2800" dirty="0">
                <a:solidFill>
                  <a:srgbClr val="002060"/>
                </a:solidFill>
              </a:rPr>
              <a:t>for conflicts of interest within this </a:t>
            </a:r>
            <a:r>
              <a:rPr lang="en-CA" sz="2800" dirty="0" smtClean="0">
                <a:solidFill>
                  <a:srgbClr val="002060"/>
                </a:solidFill>
              </a:rPr>
              <a:t>presentation</a:t>
            </a:r>
            <a:endParaRPr lang="en-CA" sz="2800" dirty="0">
              <a:solidFill>
                <a:srgbClr val="00206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0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914400"/>
          </a:xfrm>
        </p:spPr>
        <p:txBody>
          <a:bodyPr/>
          <a:lstStyle/>
          <a:p>
            <a:r>
              <a:rPr lang="en-US" dirty="0" smtClean="0"/>
              <a:t>Co-Learning </a:t>
            </a:r>
            <a:r>
              <a:rPr lang="en-US" dirty="0"/>
              <a:t>Curriculum in </a:t>
            </a:r>
            <a:r>
              <a:rPr lang="en-US" dirty="0" smtClean="0"/>
              <a:t>QI 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295400"/>
            <a:ext cx="6566174" cy="4270793"/>
          </a:xfrm>
        </p:spPr>
        <p:txBody>
          <a:bodyPr/>
          <a:lstStyle/>
          <a:p>
            <a:r>
              <a:rPr lang="en-US" sz="2400" dirty="0" smtClean="0"/>
              <a:t>Faculty &amp; </a:t>
            </a:r>
            <a:r>
              <a:rPr lang="en-US" sz="2400" dirty="0"/>
              <a:t>residents learn QI skills </a:t>
            </a:r>
            <a:r>
              <a:rPr lang="en-US" sz="2400" dirty="0" smtClean="0"/>
              <a:t>together</a:t>
            </a:r>
          </a:p>
          <a:p>
            <a:r>
              <a:rPr lang="en-US" sz="2400" dirty="0" smtClean="0"/>
              <a:t>Pilot 2011-12 in three subspecialties</a:t>
            </a:r>
          </a:p>
          <a:p>
            <a:pPr lvl="1"/>
            <a:r>
              <a:rPr lang="en-US" sz="2000" dirty="0" smtClean="0">
                <a:cs typeface="Times New Roman"/>
              </a:rPr>
              <a:t>~ </a:t>
            </a:r>
            <a:r>
              <a:rPr lang="en-US" sz="2000" dirty="0" smtClean="0"/>
              <a:t>35 subspecialties in 2017 across six </a:t>
            </a:r>
            <a:endParaRPr lang="en-US" sz="2000" dirty="0"/>
          </a:p>
          <a:p>
            <a:pPr marL="457200" lvl="1" indent="0">
              <a:buNone/>
            </a:pPr>
            <a:r>
              <a:rPr lang="en-US" sz="2000" dirty="0" smtClean="0"/>
              <a:t>	departments </a:t>
            </a:r>
            <a:r>
              <a:rPr lang="en-US" sz="2000" dirty="0"/>
              <a:t>+ Western U - McMaster and </a:t>
            </a:r>
            <a:r>
              <a:rPr lang="en-US" sz="2000" dirty="0" smtClean="0"/>
              <a:t>	Virginia </a:t>
            </a:r>
            <a:r>
              <a:rPr lang="en-US" sz="2000" dirty="0"/>
              <a:t>Tech coming</a:t>
            </a:r>
          </a:p>
          <a:p>
            <a:r>
              <a:rPr lang="en-US" sz="2400" dirty="0" smtClean="0"/>
              <a:t>~ 20 </a:t>
            </a:r>
            <a:r>
              <a:rPr lang="en-US" sz="2400" dirty="0"/>
              <a:t>faculty </a:t>
            </a:r>
            <a:r>
              <a:rPr lang="en-US" sz="2400" dirty="0" smtClean="0"/>
              <a:t>graduates now teaching </a:t>
            </a:r>
          </a:p>
          <a:p>
            <a:r>
              <a:rPr lang="en-US" sz="2400" dirty="0" smtClean="0"/>
              <a:t>Enormous success of the annual QI day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C4CC3-283C-45E7-851B-909A244F17F7}" type="datetime1">
              <a:rPr lang="en-US" altLang="en-US" smtClean="0"/>
              <a:t>6/21/2017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546272" y="5029200"/>
            <a:ext cx="2438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Brian Wong</a:t>
            </a:r>
          </a:p>
          <a:p>
            <a:pPr algn="r"/>
            <a:r>
              <a:rPr lang="en-US" sz="2000" dirty="0" smtClean="0">
                <a:latin typeface="Arial Narrow" panose="020B0606020202030204" pitchFamily="34" charset="0"/>
              </a:rPr>
              <a:t>Director</a:t>
            </a:r>
            <a:endParaRPr lang="en-US" sz="2000" dirty="0">
              <a:latin typeface="Arial Narrow" panose="020B060602020203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848" y="1143000"/>
            <a:ext cx="217150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20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775" y="152400"/>
            <a:ext cx="8683625" cy="839787"/>
          </a:xfrm>
        </p:spPr>
        <p:txBody>
          <a:bodyPr/>
          <a:lstStyle/>
          <a:p>
            <a:r>
              <a:rPr lang="en-US" dirty="0" smtClean="0"/>
              <a:t>Leadership in Choosing Wisely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90600"/>
            <a:ext cx="8683625" cy="4418013"/>
          </a:xfrm>
        </p:spPr>
        <p:txBody>
          <a:bodyPr/>
          <a:lstStyle/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5" r="4486"/>
          <a:stretch/>
        </p:blipFill>
        <p:spPr bwMode="auto">
          <a:xfrm>
            <a:off x="905933" y="1295400"/>
            <a:ext cx="1684868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dr brian wo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03421"/>
            <a:ext cx="1564105" cy="15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dr sacha bhati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41" y="1303421"/>
            <a:ext cx="1546459" cy="154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13" b="5216"/>
          <a:stretch/>
        </p:blipFill>
        <p:spPr bwMode="auto">
          <a:xfrm>
            <a:off x="2590800" y="4232845"/>
            <a:ext cx="1624456" cy="163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8524" y="2873939"/>
            <a:ext cx="5558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>
                <a:solidFill>
                  <a:srgbClr val="008BB0"/>
                </a:solidFill>
              </a:rPr>
              <a:t>Dr. Wendy </a:t>
            </a:r>
            <a:r>
              <a:rPr lang="en-US" sz="2000" b="1" dirty="0" smtClean="0">
                <a:solidFill>
                  <a:srgbClr val="008BB0"/>
                </a:solidFill>
              </a:rPr>
              <a:t>Levinson</a:t>
            </a:r>
            <a:r>
              <a:rPr lang="en-US" sz="2000" dirty="0" smtClean="0"/>
              <a:t>, Chair, Choosing </a:t>
            </a:r>
            <a:r>
              <a:rPr lang="en-US" sz="2000" dirty="0"/>
              <a:t>Wisely Canada </a:t>
            </a:r>
            <a:r>
              <a:rPr lang="en-US" sz="2000" dirty="0" smtClean="0"/>
              <a:t>&amp; International </a:t>
            </a:r>
            <a:r>
              <a:rPr lang="en-US" sz="2000" dirty="0"/>
              <a:t>Choosing Wisely </a:t>
            </a:r>
            <a:r>
              <a:rPr lang="en-US" sz="2000" dirty="0" smtClean="0"/>
              <a:t>Consortium, </a:t>
            </a:r>
            <a:r>
              <a:rPr lang="en-US" sz="2000" b="1" dirty="0">
                <a:solidFill>
                  <a:srgbClr val="008BB0"/>
                </a:solidFill>
              </a:rPr>
              <a:t>Sacha </a:t>
            </a:r>
            <a:r>
              <a:rPr lang="en-US" sz="2000" b="1" dirty="0" smtClean="0">
                <a:solidFill>
                  <a:srgbClr val="008BB0"/>
                </a:solidFill>
              </a:rPr>
              <a:t>Bhatia</a:t>
            </a:r>
            <a:r>
              <a:rPr lang="en-US" sz="2000" dirty="0" smtClean="0"/>
              <a:t>, Evaluation Lead, 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008BB0"/>
                </a:solidFill>
              </a:rPr>
              <a:t>Brian </a:t>
            </a:r>
            <a:r>
              <a:rPr lang="en-US" sz="2000" b="1" dirty="0" smtClean="0">
                <a:solidFill>
                  <a:srgbClr val="008BB0"/>
                </a:solidFill>
              </a:rPr>
              <a:t>Wong</a:t>
            </a:r>
            <a:r>
              <a:rPr lang="en-US" sz="2000" dirty="0" smtClean="0"/>
              <a:t>, Education Lead</a:t>
            </a:r>
            <a:endParaRPr lang="en-US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8"/>
          <a:stretch/>
        </p:blipFill>
        <p:spPr bwMode="auto">
          <a:xfrm>
            <a:off x="5928770" y="4340615"/>
            <a:ext cx="1241285" cy="151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2" y="4332148"/>
            <a:ext cx="2054366" cy="15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" b="29226"/>
          <a:stretch/>
        </p:blipFill>
        <p:spPr bwMode="auto">
          <a:xfrm>
            <a:off x="7315200" y="4349082"/>
            <a:ext cx="1600200" cy="15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59" y="4332148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62600" y="1302371"/>
            <a:ext cx="37059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/>
              <a:t>National Clinical Leaders: </a:t>
            </a:r>
          </a:p>
          <a:p>
            <a:pPr lvl="1"/>
            <a:r>
              <a:rPr lang="en-US" sz="2000" b="1" dirty="0" smtClean="0">
                <a:solidFill>
                  <a:srgbClr val="008BB0"/>
                </a:solidFill>
              </a:rPr>
              <a:t>Christine </a:t>
            </a:r>
            <a:r>
              <a:rPr lang="en-US" sz="2000" b="1" dirty="0">
                <a:solidFill>
                  <a:srgbClr val="008BB0"/>
                </a:solidFill>
              </a:rPr>
              <a:t>Soong, Lisa Hicks, Michelle </a:t>
            </a:r>
            <a:r>
              <a:rPr lang="en-US" sz="2000" b="1" dirty="0" err="1">
                <a:solidFill>
                  <a:srgbClr val="008BB0"/>
                </a:solidFill>
              </a:rPr>
              <a:t>Sholzberg</a:t>
            </a:r>
            <a:r>
              <a:rPr lang="en-US" sz="2000" b="1" dirty="0">
                <a:solidFill>
                  <a:srgbClr val="008BB0"/>
                </a:solidFill>
              </a:rPr>
              <a:t>, Jerome Leis, Chi-Ming </a:t>
            </a:r>
            <a:r>
              <a:rPr lang="en-US" sz="2000" b="1" dirty="0" smtClean="0">
                <a:solidFill>
                  <a:srgbClr val="008BB0"/>
                </a:solidFill>
              </a:rPr>
              <a:t>Chow</a:t>
            </a:r>
            <a:endParaRPr lang="en-US" sz="2000" dirty="0">
              <a:solidFill>
                <a:srgbClr val="008BB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1659" y="6096000"/>
            <a:ext cx="3863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CBC Radio last weekend!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92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7404"/>
            <a:ext cx="8683625" cy="839787"/>
          </a:xfrm>
        </p:spPr>
        <p:txBody>
          <a:bodyPr/>
          <a:lstStyle/>
          <a:p>
            <a:r>
              <a:rPr lang="en-US" altLang="en-US" dirty="0">
                <a:solidFill>
                  <a:srgbClr val="1C3058"/>
                </a:solidFill>
                <a:latin typeface="Arial Narrow" pitchFamily="34" charset="0"/>
              </a:rPr>
              <a:t>2017 Awards for Quality &amp; Innovation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C4CC3-283C-45E7-851B-909A244F17F7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r="12335"/>
          <a:stretch/>
        </p:blipFill>
        <p:spPr bwMode="auto">
          <a:xfrm>
            <a:off x="2968687" y="1160239"/>
            <a:ext cx="3127314" cy="272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9" t="-889" r="6596" b="889"/>
          <a:stretch/>
        </p:blipFill>
        <p:spPr bwMode="auto">
          <a:xfrm>
            <a:off x="304800" y="1143000"/>
            <a:ext cx="260224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4800" y="3962400"/>
            <a:ext cx="5867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b="1" kern="2100" dirty="0">
                <a:solidFill>
                  <a:srgbClr val="008BB0"/>
                </a:solidFill>
                <a:latin typeface="Arial Narrow" panose="020B0606020202030204" pitchFamily="34" charset="0"/>
              </a:rPr>
              <a:t>Christine </a:t>
            </a:r>
            <a:r>
              <a:rPr lang="en-US" altLang="en-US" sz="2000" b="1" kern="2100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Soong </a:t>
            </a:r>
            <a:r>
              <a:rPr lang="en-US" altLang="en-US" sz="2000" b="1" kern="2100" dirty="0">
                <a:solidFill>
                  <a:srgbClr val="008BB0"/>
                </a:solidFill>
                <a:latin typeface="Arial Narrow" panose="020B0606020202030204" pitchFamily="34" charset="0"/>
              </a:rPr>
              <a:t>&amp; Sacha Bhatia</a:t>
            </a:r>
          </a:p>
          <a:p>
            <a:pPr eaLnBrk="1" hangingPunct="1">
              <a:defRPr/>
            </a:pPr>
            <a:r>
              <a:rPr lang="en-US" altLang="en-US" sz="1600" kern="2100" dirty="0" smtClean="0">
                <a:solidFill>
                  <a:srgbClr val="002A5C"/>
                </a:solidFill>
                <a:latin typeface="Arial Narrow" panose="020B0606020202030204" pitchFamily="34" charset="0"/>
              </a:rPr>
              <a:t>William Goldie Award in Quality and Innovation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143000"/>
            <a:ext cx="175824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463152" y="3962400"/>
            <a:ext cx="1938337" cy="1168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 kern="2100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Geoffrey Nguyen</a:t>
            </a:r>
            <a:endParaRPr lang="en-US" altLang="en-US" sz="2000" b="1" kern="2100" dirty="0">
              <a:solidFill>
                <a:srgbClr val="008BB0"/>
              </a:solidFill>
              <a:latin typeface="Arial Narrow" panose="020B0606020202030204" pitchFamily="34" charset="0"/>
            </a:endParaRPr>
          </a:p>
          <a:p>
            <a:pPr algn="ctr" eaLnBrk="1" hangingPunct="1">
              <a:defRPr/>
            </a:pPr>
            <a:r>
              <a:rPr lang="en-US" altLang="en-US" sz="1600" kern="2100" dirty="0" smtClean="0">
                <a:solidFill>
                  <a:srgbClr val="002A5C"/>
                </a:solidFill>
                <a:latin typeface="Arial Narrow" panose="020B0606020202030204" pitchFamily="34" charset="0"/>
              </a:rPr>
              <a:t>Senior Faculty Award for </a:t>
            </a:r>
          </a:p>
          <a:p>
            <a:pPr algn="ctr" eaLnBrk="1" hangingPunct="1">
              <a:defRPr/>
            </a:pPr>
            <a:r>
              <a:rPr lang="en-US" altLang="en-US" sz="1600" kern="2100" dirty="0" smtClean="0">
                <a:solidFill>
                  <a:srgbClr val="002A5C"/>
                </a:solidFill>
                <a:latin typeface="Arial Narrow" panose="020B0606020202030204" pitchFamily="34" charset="0"/>
              </a:rPr>
              <a:t>Quality and Innovation</a:t>
            </a:r>
          </a:p>
        </p:txBody>
      </p:sp>
    </p:spTree>
    <p:extLst>
      <p:ext uri="{BB962C8B-B14F-4D97-AF65-F5344CB8AC3E}">
        <p14:creationId xmlns:p14="http://schemas.microsoft.com/office/powerpoint/2010/main" val="11060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 </a:t>
            </a:r>
            <a:r>
              <a:rPr lang="en-US" dirty="0"/>
              <a:t>physician training to meet </a:t>
            </a:r>
            <a:r>
              <a:rPr lang="en-US" dirty="0" smtClean="0"/>
              <a:t>population needs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Strategic Priority 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610E1D-45BE-40D0-910C-6326C9F22865}" type="datetime1">
              <a:rPr lang="en-US" altLang="en-US" smtClean="0"/>
              <a:t>6/21/2017</a:t>
            </a:fld>
            <a:endParaRPr lang="en-US" altLang="en-US"/>
          </a:p>
        </p:txBody>
      </p:sp>
      <p:sp>
        <p:nvSpPr>
          <p:cNvPr id="3" name="Rectangle 2"/>
          <p:cNvSpPr/>
          <p:nvPr/>
        </p:nvSpPr>
        <p:spPr>
          <a:xfrm>
            <a:off x="-54483" y="681920"/>
            <a:ext cx="2933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008BB0"/>
                </a:solidFill>
                <a:latin typeface="Arial Narrow" panose="020B0606020202030204" pitchFamily="34" charset="0"/>
              </a:rPr>
              <a:t>Dr. Arno Kumagai </a:t>
            </a:r>
            <a:endParaRPr lang="en-US" b="1" dirty="0" smtClean="0">
              <a:solidFill>
                <a:srgbClr val="008BB0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dirty="0" smtClean="0">
                <a:latin typeface="Arial Narrow" panose="020B0606020202030204" pitchFamily="34" charset="0"/>
              </a:rPr>
              <a:t>Vice Chair, Education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2041017" cy="254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0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3625" cy="839787"/>
          </a:xfrm>
        </p:spPr>
        <p:txBody>
          <a:bodyPr/>
          <a:lstStyle/>
          <a:p>
            <a:r>
              <a:rPr lang="en-US" sz="4000" dirty="0" smtClean="0"/>
              <a:t>Department of Medicine </a:t>
            </a:r>
            <a:r>
              <a:rPr lang="en-US" sz="3600" dirty="0" smtClean="0"/>
              <a:t>Educational Footprint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027" y="1524000"/>
            <a:ext cx="8610600" cy="2362200"/>
          </a:xfrm>
        </p:spPr>
        <p:txBody>
          <a:bodyPr/>
          <a:lstStyle/>
          <a:p>
            <a:r>
              <a:rPr lang="en-US" altLang="en-US" sz="2400" dirty="0">
                <a:solidFill>
                  <a:schemeClr val="tx1"/>
                </a:solidFill>
              </a:rPr>
              <a:t>~ 1,000 postgraduate trainees (core residents, sub-specialty residents, clinical fellows)</a:t>
            </a:r>
          </a:p>
          <a:p>
            <a:r>
              <a:rPr lang="en-US" altLang="en-US" sz="2400" dirty="0" smtClean="0">
                <a:solidFill>
                  <a:schemeClr val="tx1"/>
                </a:solidFill>
              </a:rPr>
              <a:t>We </a:t>
            </a:r>
            <a:r>
              <a:rPr lang="en-US" altLang="en-US" sz="2400" dirty="0">
                <a:solidFill>
                  <a:schemeClr val="tx1"/>
                </a:solidFill>
              </a:rPr>
              <a:t>train ~ 1:2 Ontario’s &amp; 1:3 Canada’s internal medicine </a:t>
            </a:r>
            <a:r>
              <a:rPr lang="en-US" altLang="en-US" sz="2400" dirty="0" smtClean="0">
                <a:solidFill>
                  <a:schemeClr val="tx1"/>
                </a:solidFill>
              </a:rPr>
              <a:t>specialists</a:t>
            </a:r>
          </a:p>
          <a:p>
            <a:r>
              <a:rPr lang="en-US" altLang="en-US" sz="2400" dirty="0" smtClean="0">
                <a:solidFill>
                  <a:schemeClr val="tx1"/>
                </a:solidFill>
              </a:rPr>
              <a:t>&gt; 350 fellowships (~ 450 post residency trainees)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1026" name="Picture 2" descr="Image result for footpr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57599"/>
            <a:ext cx="6019800" cy="21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21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3625" cy="839787"/>
          </a:xfrm>
        </p:spPr>
        <p:txBody>
          <a:bodyPr/>
          <a:lstStyle/>
          <a:p>
            <a:r>
              <a:rPr lang="en-US" dirty="0" smtClean="0"/>
              <a:t>New Educational Leaders</a:t>
            </a:r>
            <a:br>
              <a:rPr lang="en-US" dirty="0" smtClean="0"/>
            </a:br>
            <a:r>
              <a:rPr lang="en-US" sz="2800" i="1" dirty="0" smtClean="0"/>
              <a:t>Formal Search Process (Posting, Interviews)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455025" cy="441801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New Directors: </a:t>
            </a:r>
          </a:p>
          <a:p>
            <a:pPr indent="-342900">
              <a:spcBef>
                <a:spcPts val="0"/>
              </a:spcBef>
            </a:pPr>
            <a:r>
              <a:rPr lang="en-US" sz="1800" dirty="0" smtClean="0"/>
              <a:t>PGME: </a:t>
            </a:r>
            <a:r>
              <a:rPr lang="en-US" sz="1800" b="1" dirty="0" smtClean="0">
                <a:solidFill>
                  <a:srgbClr val="008BB0"/>
                </a:solidFill>
              </a:rPr>
              <a:t>Eric </a:t>
            </a:r>
            <a:r>
              <a:rPr lang="en-US" sz="1800" b="1" dirty="0">
                <a:solidFill>
                  <a:srgbClr val="008BB0"/>
                </a:solidFill>
              </a:rPr>
              <a:t>Yu</a:t>
            </a:r>
          </a:p>
          <a:p>
            <a:pPr indent="-342900">
              <a:spcBef>
                <a:spcPts val="0"/>
              </a:spcBef>
            </a:pPr>
            <a:r>
              <a:rPr lang="en-US" sz="1800" dirty="0" smtClean="0"/>
              <a:t>MD </a:t>
            </a:r>
            <a:r>
              <a:rPr lang="en-US" sz="1800" dirty="0"/>
              <a:t>Program: </a:t>
            </a:r>
            <a:r>
              <a:rPr lang="en-US" sz="1800" b="1" dirty="0" smtClean="0">
                <a:solidFill>
                  <a:srgbClr val="008BB0"/>
                </a:solidFill>
              </a:rPr>
              <a:t>Luke Devine</a:t>
            </a:r>
            <a:r>
              <a:rPr lang="en-US" sz="1800" dirty="0" smtClean="0">
                <a:solidFill>
                  <a:srgbClr val="008BB0"/>
                </a:solidFill>
              </a:rPr>
              <a:t> </a:t>
            </a:r>
            <a:endParaRPr lang="en-US" sz="1800" dirty="0">
              <a:solidFill>
                <a:srgbClr val="008BB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New Program Directors:</a:t>
            </a:r>
          </a:p>
          <a:p>
            <a:pPr indent="-342900">
              <a:spcBef>
                <a:spcPts val="0"/>
              </a:spcBef>
            </a:pPr>
            <a:r>
              <a:rPr lang="en-US" sz="1800" dirty="0"/>
              <a:t>Core Medicine: </a:t>
            </a:r>
            <a:r>
              <a:rPr lang="en-US" sz="1800" b="1" dirty="0" smtClean="0">
                <a:solidFill>
                  <a:srgbClr val="008BB0"/>
                </a:solidFill>
              </a:rPr>
              <a:t>Jeannette </a:t>
            </a:r>
            <a:r>
              <a:rPr lang="en-US" sz="1800" b="1" dirty="0">
                <a:solidFill>
                  <a:srgbClr val="008BB0"/>
                </a:solidFill>
              </a:rPr>
              <a:t>Goguen</a:t>
            </a:r>
          </a:p>
          <a:p>
            <a:pPr indent="-342900">
              <a:spcBef>
                <a:spcPts val="0"/>
              </a:spcBef>
            </a:pPr>
            <a:r>
              <a:rPr lang="en-US" sz="1800" dirty="0"/>
              <a:t>Endo: </a:t>
            </a:r>
            <a:r>
              <a:rPr lang="en-US" sz="1800" b="1" dirty="0" smtClean="0">
                <a:solidFill>
                  <a:srgbClr val="008BB0"/>
                </a:solidFill>
              </a:rPr>
              <a:t>Jeremy Gilbert</a:t>
            </a:r>
            <a:endParaRPr lang="en-US" sz="1800" b="1" dirty="0">
              <a:solidFill>
                <a:srgbClr val="008BB0"/>
              </a:solidFill>
            </a:endParaRPr>
          </a:p>
          <a:p>
            <a:pPr indent="-342900">
              <a:spcBef>
                <a:spcPts val="0"/>
              </a:spcBef>
            </a:pPr>
            <a:r>
              <a:rPr lang="en-US" sz="1800" dirty="0"/>
              <a:t>Emergency Medicine: </a:t>
            </a:r>
            <a:r>
              <a:rPr lang="en-US" sz="1800" b="1" dirty="0" err="1" smtClean="0">
                <a:solidFill>
                  <a:srgbClr val="008BB0"/>
                </a:solidFill>
              </a:rPr>
              <a:t>Nazanin</a:t>
            </a:r>
            <a:r>
              <a:rPr lang="en-US" sz="1800" b="1" dirty="0" smtClean="0">
                <a:solidFill>
                  <a:srgbClr val="008BB0"/>
                </a:solidFill>
              </a:rPr>
              <a:t> </a:t>
            </a:r>
            <a:r>
              <a:rPr lang="en-US" sz="1800" b="1" dirty="0">
                <a:solidFill>
                  <a:srgbClr val="008BB0"/>
                </a:solidFill>
              </a:rPr>
              <a:t>Meshkat</a:t>
            </a:r>
          </a:p>
          <a:p>
            <a:pPr indent="-342900">
              <a:spcBef>
                <a:spcPts val="0"/>
              </a:spcBef>
            </a:pPr>
            <a:r>
              <a:rPr lang="en-US" sz="1800" dirty="0"/>
              <a:t>Med </a:t>
            </a:r>
            <a:r>
              <a:rPr lang="en-US" sz="1800" dirty="0" err="1"/>
              <a:t>Onc</a:t>
            </a:r>
            <a:r>
              <a:rPr lang="en-US" sz="1800" dirty="0"/>
              <a:t>: </a:t>
            </a:r>
            <a:r>
              <a:rPr lang="en-US" sz="1800" b="1" dirty="0" smtClean="0">
                <a:solidFill>
                  <a:srgbClr val="008BB0"/>
                </a:solidFill>
              </a:rPr>
              <a:t>Raymond Jang</a:t>
            </a:r>
            <a:endParaRPr lang="en-US" sz="1800" b="1" dirty="0">
              <a:solidFill>
                <a:srgbClr val="008BB0"/>
              </a:solidFill>
            </a:endParaRPr>
          </a:p>
          <a:p>
            <a:pPr indent="-342900">
              <a:spcBef>
                <a:spcPts val="0"/>
              </a:spcBef>
            </a:pPr>
            <a:r>
              <a:rPr lang="en-US" sz="1800" dirty="0"/>
              <a:t>Palliative Med: </a:t>
            </a:r>
            <a:r>
              <a:rPr lang="en-US" sz="1800" b="1" dirty="0" smtClean="0">
                <a:solidFill>
                  <a:srgbClr val="008BB0"/>
                </a:solidFill>
              </a:rPr>
              <a:t>James </a:t>
            </a:r>
            <a:r>
              <a:rPr lang="en-US" sz="1800" b="1" dirty="0">
                <a:solidFill>
                  <a:srgbClr val="008BB0"/>
                </a:solidFill>
              </a:rPr>
              <a:t>Downar</a:t>
            </a:r>
          </a:p>
          <a:p>
            <a:pPr indent="-342900">
              <a:spcBef>
                <a:spcPts val="0"/>
              </a:spcBef>
            </a:pPr>
            <a:r>
              <a:rPr lang="en-US" sz="1800" dirty="0"/>
              <a:t>Nephrology: </a:t>
            </a:r>
            <a:r>
              <a:rPr lang="en-US" sz="1800" b="1" dirty="0" smtClean="0">
                <a:solidFill>
                  <a:srgbClr val="008BB0"/>
                </a:solidFill>
              </a:rPr>
              <a:t>Jeff </a:t>
            </a:r>
            <a:r>
              <a:rPr lang="en-US" sz="1800" b="1" dirty="0">
                <a:solidFill>
                  <a:srgbClr val="008BB0"/>
                </a:solidFill>
              </a:rPr>
              <a:t>Schiff</a:t>
            </a:r>
          </a:p>
          <a:p>
            <a:pPr indent="-342900">
              <a:spcBef>
                <a:spcPts val="0"/>
              </a:spcBef>
            </a:pPr>
            <a:r>
              <a:rPr lang="en-US" sz="1800" dirty="0"/>
              <a:t>Rheumatology: </a:t>
            </a:r>
            <a:r>
              <a:rPr lang="en-US" sz="1800" b="1" dirty="0" smtClean="0">
                <a:solidFill>
                  <a:srgbClr val="008BB0"/>
                </a:solidFill>
              </a:rPr>
              <a:t>Dana </a:t>
            </a:r>
            <a:r>
              <a:rPr lang="en-US" sz="1800" b="1" dirty="0">
                <a:solidFill>
                  <a:srgbClr val="008BB0"/>
                </a:solidFill>
              </a:rPr>
              <a:t>Jerome</a:t>
            </a:r>
          </a:p>
          <a:p>
            <a:pPr indent="-342900">
              <a:spcBef>
                <a:spcPts val="0"/>
              </a:spcBef>
            </a:pPr>
            <a:r>
              <a:rPr lang="en-US" sz="1800" dirty="0"/>
              <a:t>Clinical Immunology &amp; Allergy: </a:t>
            </a:r>
            <a:r>
              <a:rPr lang="en-US" sz="1800" b="1" smtClean="0">
                <a:solidFill>
                  <a:srgbClr val="008BB0"/>
                </a:solidFill>
              </a:rPr>
              <a:t>Christine </a:t>
            </a:r>
            <a:r>
              <a:rPr lang="en-US" sz="1800" b="1" smtClean="0">
                <a:solidFill>
                  <a:srgbClr val="008BB0"/>
                </a:solidFill>
              </a:rPr>
              <a:t>Song</a:t>
            </a:r>
            <a:endParaRPr lang="en-US" sz="1800" b="1" dirty="0">
              <a:solidFill>
                <a:srgbClr val="008BB0"/>
              </a:solidFill>
            </a:endParaRP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00400"/>
            <a:ext cx="2918548" cy="26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76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7404"/>
            <a:ext cx="8683625" cy="839787"/>
          </a:xfrm>
        </p:spPr>
        <p:txBody>
          <a:bodyPr/>
          <a:lstStyle/>
          <a:p>
            <a:r>
              <a:rPr lang="en-US" sz="4000" dirty="0" smtClean="0"/>
              <a:t>2017 Graduation (Residents/Fellows)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90600"/>
            <a:ext cx="3264136" cy="217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hawker\Downloads\34950933072_fcb903616f_o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7" t="19520"/>
          <a:stretch/>
        </p:blipFill>
        <p:spPr bwMode="auto">
          <a:xfrm>
            <a:off x="304800" y="990601"/>
            <a:ext cx="3178222" cy="215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"/>
          <a:stretch/>
        </p:blipFill>
        <p:spPr bwMode="auto">
          <a:xfrm>
            <a:off x="7150305" y="3335080"/>
            <a:ext cx="1393825" cy="228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3" r="1207"/>
          <a:stretch/>
        </p:blipFill>
        <p:spPr bwMode="auto">
          <a:xfrm>
            <a:off x="283919" y="3352800"/>
            <a:ext cx="2971800" cy="226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0" t="1123" r="23603" b="2604"/>
          <a:stretch/>
        </p:blipFill>
        <p:spPr bwMode="auto">
          <a:xfrm>
            <a:off x="7089366" y="990601"/>
            <a:ext cx="1826034" cy="217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04" y="3335081"/>
            <a:ext cx="3423303" cy="228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4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375" y="228600"/>
            <a:ext cx="8683625" cy="839787"/>
          </a:xfrm>
        </p:spPr>
        <p:txBody>
          <a:bodyPr/>
          <a:lstStyle/>
          <a:p>
            <a:r>
              <a:rPr lang="en-US" dirty="0" smtClean="0"/>
              <a:t>2017 DoM Education Awards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C4CC3-283C-45E7-851B-909A244F17F7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r="16124"/>
          <a:stretch/>
        </p:blipFill>
        <p:spPr bwMode="auto">
          <a:xfrm>
            <a:off x="6468533" y="3103123"/>
            <a:ext cx="2263728" cy="244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r="37892"/>
          <a:stretch/>
        </p:blipFill>
        <p:spPr bwMode="auto">
          <a:xfrm>
            <a:off x="381000" y="1219200"/>
            <a:ext cx="250813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891067" y="2047009"/>
            <a:ext cx="5007933" cy="92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2800" b="1" kern="2100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Lynfa Stroud &amp; Martina Trinkaus</a:t>
            </a:r>
          </a:p>
          <a:p>
            <a:pPr algn="r" eaLnBrk="1" hangingPunct="1">
              <a:defRPr/>
            </a:pPr>
            <a:r>
              <a:rPr lang="en-US" altLang="en-US" kern="2100" dirty="0" smtClean="0">
                <a:solidFill>
                  <a:srgbClr val="002A5C"/>
                </a:solidFill>
                <a:latin typeface="Arial Narrow" panose="020B0606020202030204" pitchFamily="34" charset="0"/>
              </a:rPr>
              <a:t>William Goldie Award in Education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967254" y="1066800"/>
            <a:ext cx="5076825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kern="2100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Heather Ross</a:t>
            </a:r>
          </a:p>
          <a:p>
            <a:pPr eaLnBrk="1" hangingPunct="1">
              <a:defRPr/>
            </a:pPr>
            <a:r>
              <a:rPr lang="en-US" altLang="en-US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Teacher of the Year</a:t>
            </a:r>
            <a:endParaRPr lang="en-US" altLang="en-US" kern="2100" dirty="0">
              <a:solidFill>
                <a:srgbClr val="008BB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7" r="18546"/>
          <a:stretch/>
        </p:blipFill>
        <p:spPr>
          <a:xfrm>
            <a:off x="3826933" y="3103123"/>
            <a:ext cx="2277534" cy="244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4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for the Future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4613" y="1296194"/>
            <a:ext cx="8764587" cy="4343400"/>
          </a:xfrm>
        </p:spPr>
        <p:txBody>
          <a:bodyPr/>
          <a:lstStyle/>
          <a:p>
            <a:r>
              <a:rPr lang="en-US" sz="2800" dirty="0" smtClean="0"/>
              <a:t>Competency-based education (CBE)</a:t>
            </a:r>
          </a:p>
          <a:p>
            <a:r>
              <a:rPr lang="en-US" sz="2800" dirty="0"/>
              <a:t>Increase trainee exposure to integrated models of primary-specialist care &amp; ambulatory care</a:t>
            </a:r>
          </a:p>
          <a:p>
            <a:r>
              <a:rPr lang="en-US" sz="2800" dirty="0" smtClean="0"/>
              <a:t>Advance use of new technologies in patient care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FA96BB-3E49-40E2-84AE-C9D2F5F6B5A2}" type="datetime1">
              <a:rPr lang="en-US" altLang="en-US" smtClean="0"/>
              <a:t>6/21/2017</a:t>
            </a:fld>
            <a:endParaRPr lang="en-US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85681"/>
            <a:ext cx="4462463" cy="250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52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23995"/>
            <a:ext cx="8683625" cy="839787"/>
          </a:xfrm>
        </p:spPr>
        <p:txBody>
          <a:bodyPr/>
          <a:lstStyle/>
          <a:p>
            <a:r>
              <a:rPr lang="en-US" dirty="0" smtClean="0"/>
              <a:t>CBE: We’re in good hands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201090"/>
            <a:ext cx="5030787" cy="4418013"/>
          </a:xfrm>
        </p:spPr>
        <p:txBody>
          <a:bodyPr/>
          <a:lstStyle/>
          <a:p>
            <a:r>
              <a:rPr lang="en-US" sz="2800" dirty="0"/>
              <a:t>To be successful, CBE requires</a:t>
            </a:r>
          </a:p>
          <a:p>
            <a:pPr lvl="1"/>
            <a:r>
              <a:rPr lang="en-US" sz="2400" dirty="0"/>
              <a:t>Time</a:t>
            </a:r>
          </a:p>
          <a:p>
            <a:pPr lvl="1"/>
            <a:r>
              <a:rPr lang="en-US" sz="2400" dirty="0"/>
              <a:t>Simplicity </a:t>
            </a:r>
            <a:r>
              <a:rPr lang="en-US" sz="2000" dirty="0"/>
              <a:t>(assessment)</a:t>
            </a:r>
          </a:p>
          <a:p>
            <a:pPr lvl="1"/>
            <a:r>
              <a:rPr lang="en-US" sz="2400" dirty="0"/>
              <a:t>Faculty &amp; trainee buy-in </a:t>
            </a:r>
          </a:p>
          <a:p>
            <a:pPr lvl="2"/>
            <a:r>
              <a:rPr lang="en-US" sz="2000" dirty="0"/>
              <a:t>Can’t be perfect from the start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C4CC3-283C-45E7-851B-909A244F17F7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122218"/>
            <a:ext cx="2682666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91200" y="4882476"/>
            <a:ext cx="268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Dr. Scott Berry</a:t>
            </a:r>
          </a:p>
          <a:p>
            <a:pPr algn="ctr"/>
            <a:r>
              <a:rPr lang="en-US" sz="2000" dirty="0" smtClean="0">
                <a:latin typeface="Arial Narrow" panose="020B0606020202030204" pitchFamily="34" charset="0"/>
              </a:rPr>
              <a:t>Director CBE</a:t>
            </a: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94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3625" cy="839787"/>
          </a:xfrm>
        </p:spPr>
        <p:txBody>
          <a:bodyPr/>
          <a:lstStyle/>
          <a:p>
            <a:r>
              <a:rPr lang="en-CA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3625" cy="4113213"/>
          </a:xfrm>
        </p:spPr>
        <p:txBody>
          <a:bodyPr/>
          <a:lstStyle/>
          <a:p>
            <a:r>
              <a:rPr lang="en-CA" sz="2800" dirty="0" smtClean="0"/>
              <a:t>Increase awareness of the DoM strategic </a:t>
            </a:r>
            <a:r>
              <a:rPr lang="en-CA" sz="2800" dirty="0"/>
              <a:t>priorities </a:t>
            </a:r>
            <a:r>
              <a:rPr lang="en-CA" sz="2800" dirty="0" smtClean="0"/>
              <a:t>(guiding principles)</a:t>
            </a:r>
          </a:p>
          <a:p>
            <a:pPr lvl="1"/>
            <a:r>
              <a:rPr lang="en-CA" sz="2400" dirty="0" smtClean="0"/>
              <a:t>Highlight key initiatives </a:t>
            </a:r>
            <a:r>
              <a:rPr lang="en-CA" sz="1600" dirty="0" smtClean="0"/>
              <a:t>(want to get involved?)</a:t>
            </a:r>
          </a:p>
          <a:p>
            <a:r>
              <a:rPr lang="en-CA" sz="2800" dirty="0" smtClean="0"/>
              <a:t>Celebrate achievements </a:t>
            </a:r>
          </a:p>
          <a:p>
            <a:r>
              <a:rPr lang="en-CA" sz="2800" dirty="0" smtClean="0"/>
              <a:t>Review goals for the upcoming year</a:t>
            </a:r>
          </a:p>
          <a:p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381000" y="4419601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www.deptmedicine.utoronto.ca/events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>
                <a:latin typeface="Arial"/>
                <a:cs typeface="Arial"/>
              </a:rPr>
              <a:t>→ click on “Events Photo Gallery”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6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3625" cy="839787"/>
          </a:xfrm>
        </p:spPr>
        <p:txBody>
          <a:bodyPr/>
          <a:lstStyle/>
          <a:p>
            <a:r>
              <a:rPr lang="en-US" dirty="0" smtClean="0"/>
              <a:t>Fellowships in 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143000"/>
            <a:ext cx="6095999" cy="4648200"/>
          </a:xfrm>
        </p:spPr>
        <p:txBody>
          <a:bodyPr/>
          <a:lstStyle/>
          <a:p>
            <a:r>
              <a:rPr lang="en-US" sz="2800" dirty="0" smtClean="0"/>
              <a:t>Vital to our mission &amp; vision</a:t>
            </a:r>
          </a:p>
          <a:p>
            <a:r>
              <a:rPr lang="en-US" sz="2800" dirty="0" smtClean="0"/>
              <a:t>Feedback from fellows:</a:t>
            </a:r>
          </a:p>
          <a:p>
            <a:pPr lvl="1"/>
            <a:r>
              <a:rPr lang="en-US" sz="2400" dirty="0" smtClean="0"/>
              <a:t>Lack </a:t>
            </a:r>
            <a:r>
              <a:rPr lang="en-US" sz="2400" dirty="0"/>
              <a:t>of clarity re:</a:t>
            </a:r>
          </a:p>
          <a:p>
            <a:pPr lvl="2"/>
            <a:r>
              <a:rPr lang="en-US" sz="1800" dirty="0" smtClean="0"/>
              <a:t>Fellowship objectives</a:t>
            </a:r>
            <a:endParaRPr lang="en-US" sz="1800" dirty="0"/>
          </a:p>
          <a:p>
            <a:pPr lvl="2"/>
            <a:r>
              <a:rPr lang="en-US" sz="1800" dirty="0"/>
              <a:t>Expectations re clinical work, </a:t>
            </a:r>
            <a:r>
              <a:rPr lang="en-US" sz="1800" dirty="0" smtClean="0"/>
              <a:t>on-call, </a:t>
            </a:r>
            <a:r>
              <a:rPr lang="en-US" sz="1800" dirty="0"/>
              <a:t>protected time, teaching </a:t>
            </a:r>
          </a:p>
          <a:p>
            <a:pPr lvl="2"/>
            <a:r>
              <a:rPr lang="en-US" sz="1800" dirty="0" smtClean="0"/>
              <a:t>Funding / remuneration</a:t>
            </a:r>
            <a:endParaRPr lang="en-US" sz="2800" dirty="0" smtClean="0"/>
          </a:p>
          <a:p>
            <a:pPr lvl="1"/>
            <a:r>
              <a:rPr lang="en-US" sz="2400" dirty="0" smtClean="0"/>
              <a:t>Insufficient orientation to the Canadian healthcare system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42" y="26670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77000" y="5105400"/>
            <a:ext cx="2336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number of DoM website ‘hits’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660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7013"/>
            <a:ext cx="8683625" cy="839787"/>
          </a:xfrm>
        </p:spPr>
        <p:txBody>
          <a:bodyPr/>
          <a:lstStyle/>
          <a:p>
            <a:r>
              <a:rPr lang="en-US" dirty="0" smtClean="0"/>
              <a:t>Fellowships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676400"/>
            <a:ext cx="5410200" cy="3808413"/>
          </a:xfrm>
        </p:spPr>
        <p:txBody>
          <a:bodyPr/>
          <a:lstStyle/>
          <a:p>
            <a:r>
              <a:rPr lang="en-US" dirty="0" smtClean="0"/>
              <a:t>New Standards for Fellowships in DoM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2354179" cy="31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7" y="4221400"/>
            <a:ext cx="24887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Dr. Cheryl </a:t>
            </a:r>
            <a:r>
              <a:rPr lang="en-US" b="1" dirty="0" err="1" smtClean="0">
                <a:solidFill>
                  <a:srgbClr val="008BB0"/>
                </a:solidFill>
                <a:latin typeface="Arial Narrow" panose="020B0606020202030204" pitchFamily="34" charset="0"/>
              </a:rPr>
              <a:t>Jaigobin</a:t>
            </a:r>
            <a:endParaRPr lang="en-US" b="1" dirty="0" smtClean="0">
              <a:solidFill>
                <a:srgbClr val="008BB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000" dirty="0" smtClean="0">
                <a:latin typeface="Arial Narrow" panose="020B0606020202030204" pitchFamily="34" charset="0"/>
              </a:rPr>
              <a:t>Director, Fellowships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800"/>
            <a:ext cx="5056188" cy="211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62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267200"/>
            <a:ext cx="7772400" cy="1362075"/>
          </a:xfrm>
        </p:spPr>
        <p:txBody>
          <a:bodyPr/>
          <a:lstStyle/>
          <a:p>
            <a:r>
              <a:rPr lang="en-US" sz="3600" dirty="0" smtClean="0"/>
              <a:t>generation &amp; translation </a:t>
            </a:r>
            <a:r>
              <a:rPr lang="en-US" sz="3600" dirty="0"/>
              <a:t>of new </a:t>
            </a:r>
            <a:r>
              <a:rPr lang="en-US" sz="3600" i="1" dirty="0">
                <a:solidFill>
                  <a:srgbClr val="C00000"/>
                </a:solidFill>
              </a:rPr>
              <a:t>knowledge</a:t>
            </a:r>
            <a:r>
              <a:rPr lang="en-US" sz="3600" dirty="0"/>
              <a:t> to impact health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9264" y="2743200"/>
            <a:ext cx="7772400" cy="1500187"/>
          </a:xfrm>
        </p:spPr>
        <p:txBody>
          <a:bodyPr/>
          <a:lstStyle/>
          <a:p>
            <a:r>
              <a:rPr lang="en-US" dirty="0" smtClean="0"/>
              <a:t>Strategic Priority 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C4CC3-283C-45E7-851B-909A244F17F7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799"/>
            <a:ext cx="2209800" cy="289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963779" y="709467"/>
            <a:ext cx="281940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kern="2100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Michael Farkouh</a:t>
            </a:r>
          </a:p>
          <a:p>
            <a:pPr eaLnBrk="1" hangingPunct="1">
              <a:defRPr/>
            </a:pP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Vice-Chair, Research </a:t>
            </a:r>
          </a:p>
        </p:txBody>
      </p:sp>
    </p:spTree>
    <p:extLst>
      <p:ext uri="{BB962C8B-B14F-4D97-AF65-F5344CB8AC3E}">
        <p14:creationId xmlns:p14="http://schemas.microsoft.com/office/powerpoint/2010/main" val="7557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3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3625" cy="839787"/>
          </a:xfrm>
        </p:spPr>
        <p:txBody>
          <a:bodyPr/>
          <a:lstStyle/>
          <a:p>
            <a:r>
              <a:rPr lang="en-US" sz="4000" dirty="0" smtClean="0"/>
              <a:t>Toronto DoM </a:t>
            </a:r>
            <a:r>
              <a:rPr lang="en-US" sz="4000" i="1" dirty="0" smtClean="0"/>
              <a:t>RESEARCH </a:t>
            </a:r>
            <a:r>
              <a:rPr lang="en-US" sz="4000" dirty="0" smtClean="0"/>
              <a:t>Advantage 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95400"/>
            <a:ext cx="8683625" cy="4418013"/>
          </a:xfrm>
        </p:spPr>
        <p:txBody>
          <a:bodyPr/>
          <a:lstStyle/>
          <a:p>
            <a:r>
              <a:rPr lang="en-US" sz="2400" dirty="0" smtClean="0"/>
              <a:t>$176 million total funding (2016-17)</a:t>
            </a:r>
          </a:p>
          <a:p>
            <a:r>
              <a:rPr lang="en-US" sz="2400" dirty="0" smtClean="0"/>
              <a:t>15 Canada Research Chairs (three new chairs)</a:t>
            </a:r>
          </a:p>
          <a:p>
            <a:r>
              <a:rPr lang="en-US" sz="2400" dirty="0" smtClean="0"/>
              <a:t>2,202 research awards (2016-17)</a:t>
            </a:r>
          </a:p>
          <a:p>
            <a:r>
              <a:rPr lang="en-US" sz="2400" dirty="0" smtClean="0"/>
              <a:t>135+ Clinician Scientist / Educator trainees</a:t>
            </a:r>
          </a:p>
          <a:p>
            <a:r>
              <a:rPr lang="en-US" sz="2400" dirty="0" smtClean="0"/>
              <a:t>Affiliated with 16 interdisciplinary centers / scientific institutes @ </a:t>
            </a:r>
            <a:r>
              <a:rPr lang="en-US" sz="2400" dirty="0" err="1" smtClean="0"/>
              <a:t>UofT</a:t>
            </a:r>
            <a:r>
              <a:rPr lang="en-US" sz="2400" dirty="0" smtClean="0"/>
              <a:t> </a:t>
            </a:r>
            <a:r>
              <a:rPr lang="en-US" sz="1800" dirty="0" smtClean="0"/>
              <a:t>(we lead several)</a:t>
            </a:r>
          </a:p>
          <a:p>
            <a:r>
              <a:rPr lang="en-US" sz="2400" dirty="0" smtClean="0"/>
              <a:t>Success at attracting best &amp; brightest </a:t>
            </a:r>
            <a:r>
              <a:rPr lang="en-US" sz="1600" dirty="0" smtClean="0"/>
              <a:t>(Juni, Piquet, </a:t>
            </a:r>
            <a:r>
              <a:rPr lang="en-US" sz="1600" dirty="0" err="1" smtClean="0"/>
              <a:t>Montalban</a:t>
            </a:r>
            <a:r>
              <a:rPr lang="en-US" sz="1600" dirty="0" smtClean="0"/>
              <a:t>, many others…)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A0FB08-BBE9-4377-A1E9-9351B1AC1682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751" y="4343400"/>
            <a:ext cx="2247449" cy="150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15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3625" cy="839787"/>
          </a:xfrm>
        </p:spPr>
        <p:txBody>
          <a:bodyPr/>
          <a:lstStyle/>
          <a:p>
            <a:r>
              <a:rPr lang="en-US" dirty="0" smtClean="0"/>
              <a:t>2017 DoM Research Awardees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23398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43000"/>
            <a:ext cx="399545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4648200"/>
            <a:ext cx="2241319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Dan Cattran</a:t>
            </a:r>
          </a:p>
          <a:p>
            <a:r>
              <a:rPr lang="en-US" sz="1800" dirty="0" smtClean="0">
                <a:latin typeface="Arial Narrow" panose="020B0606020202030204" pitchFamily="34" charset="0"/>
              </a:rPr>
              <a:t>Eaton Research Scholar</a:t>
            </a:r>
            <a:endParaRPr lang="en-US" sz="1800" dirty="0"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4632570"/>
            <a:ext cx="411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David Cherney, </a:t>
            </a:r>
            <a:r>
              <a:rPr lang="en-US" sz="1800" dirty="0" smtClean="0">
                <a:latin typeface="Arial Narrow" panose="020B0606020202030204" pitchFamily="34" charset="0"/>
              </a:rPr>
              <a:t>Goldie Research Award </a:t>
            </a:r>
            <a:endParaRPr lang="en-US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29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83625" cy="839787"/>
          </a:xfrm>
        </p:spPr>
        <p:txBody>
          <a:bodyPr/>
          <a:lstStyle/>
          <a:p>
            <a:r>
              <a:rPr lang="en-US" sz="4000" dirty="0" smtClean="0"/>
              <a:t>Inaugural Phillipson Scholars Event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705600" cy="446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92681" y="5132066"/>
            <a:ext cx="405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Branding and business case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7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 ‘Network of Networks’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02060"/>
                </a:solidFill>
              </a:rPr>
              <a:t>Building on the highly </a:t>
            </a:r>
            <a:r>
              <a:rPr lang="en-US" sz="2400" dirty="0">
                <a:solidFill>
                  <a:srgbClr val="002060"/>
                </a:solidFill>
              </a:rPr>
              <a:t>successful </a:t>
            </a:r>
            <a:r>
              <a:rPr lang="en-US" sz="2400" i="1" dirty="0">
                <a:solidFill>
                  <a:srgbClr val="002060"/>
                </a:solidFill>
              </a:rPr>
              <a:t>Challenge </a:t>
            </a:r>
            <a:r>
              <a:rPr lang="en-US" sz="2400" i="1" dirty="0" smtClean="0">
                <a:solidFill>
                  <a:srgbClr val="002060"/>
                </a:solidFill>
              </a:rPr>
              <a:t>Grants </a:t>
            </a:r>
            <a:r>
              <a:rPr lang="en-US" sz="2400" dirty="0" smtClean="0">
                <a:solidFill>
                  <a:srgbClr val="002060"/>
                </a:solidFill>
              </a:rPr>
              <a:t>to implement a transformational model of interdisciplinary, university-wide collaboration – a network of networks focused on themes with high public health impact</a:t>
            </a:r>
          </a:p>
          <a:p>
            <a:pPr lvl="1"/>
            <a:r>
              <a:rPr lang="en-US" sz="1800" dirty="0">
                <a:solidFill>
                  <a:srgbClr val="002060"/>
                </a:solidFill>
              </a:rPr>
              <a:t>Anti-microbial stewardship </a:t>
            </a:r>
          </a:p>
          <a:p>
            <a:pPr lvl="1"/>
            <a:r>
              <a:rPr lang="en-US" sz="1800" dirty="0">
                <a:solidFill>
                  <a:srgbClr val="002060"/>
                </a:solidFill>
              </a:rPr>
              <a:t>Critical Care</a:t>
            </a:r>
          </a:p>
          <a:p>
            <a:pPr lvl="1"/>
            <a:r>
              <a:rPr lang="en-US" sz="1800" dirty="0">
                <a:solidFill>
                  <a:srgbClr val="002060"/>
                </a:solidFill>
              </a:rPr>
              <a:t>Diabetes (Banting &amp; Best Diabetes Centre / SPOR)</a:t>
            </a:r>
          </a:p>
          <a:p>
            <a:pPr lvl="1"/>
            <a:r>
              <a:rPr lang="en-US" sz="1800" dirty="0">
                <a:solidFill>
                  <a:srgbClr val="002060"/>
                </a:solidFill>
              </a:rPr>
              <a:t>Educational Research</a:t>
            </a:r>
          </a:p>
          <a:p>
            <a:pPr lvl="1"/>
            <a:r>
              <a:rPr lang="en-US" sz="1800" dirty="0">
                <a:solidFill>
                  <a:srgbClr val="002060"/>
                </a:solidFill>
              </a:rPr>
              <a:t>GEMINI (internal medicine)</a:t>
            </a:r>
          </a:p>
          <a:p>
            <a:pPr lvl="1"/>
            <a:r>
              <a:rPr lang="en-US" sz="1800" dirty="0">
                <a:solidFill>
                  <a:srgbClr val="002060"/>
                </a:solidFill>
              </a:rPr>
              <a:t>Global Paramedics</a:t>
            </a:r>
          </a:p>
          <a:p>
            <a:pPr lvl="1"/>
            <a:r>
              <a:rPr lang="en-US" sz="1800" dirty="0">
                <a:solidFill>
                  <a:srgbClr val="002060"/>
                </a:solidFill>
              </a:rPr>
              <a:t>HIV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</a:rPr>
              <a:t>Personalized </a:t>
            </a:r>
            <a:r>
              <a:rPr lang="en-US" sz="1800" dirty="0">
                <a:solidFill>
                  <a:srgbClr val="002060"/>
                </a:solidFill>
              </a:rPr>
              <a:t>Medicine (medical oncology)</a:t>
            </a:r>
          </a:p>
          <a:p>
            <a:pPr lvl="1"/>
            <a:r>
              <a:rPr lang="en-US" sz="1800" dirty="0">
                <a:solidFill>
                  <a:srgbClr val="002060"/>
                </a:solidFill>
              </a:rPr>
              <a:t>Stroke</a:t>
            </a:r>
          </a:p>
          <a:p>
            <a:pPr lvl="1"/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C4CC3-283C-45E7-851B-909A244F17F7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0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Recognize the contributions </a:t>
            </a:r>
            <a:r>
              <a:rPr lang="en-US" dirty="0"/>
              <a:t>of </a:t>
            </a:r>
            <a:r>
              <a:rPr lang="en-US" i="1" dirty="0" smtClean="0"/>
              <a:t>all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Strategic Priority 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74C2F3-8D7E-422E-A556-6106C067C516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3200400" cy="328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40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Valuing All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7013" y="1295400"/>
            <a:ext cx="8307387" cy="4418013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Dean’s Project: Valuing the Clinician Teacher </a:t>
            </a:r>
            <a:r>
              <a:rPr lang="en-US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(</a:t>
            </a:r>
            <a:r>
              <a:rPr lang="en-US" sz="2000" b="1" dirty="0">
                <a:solidFill>
                  <a:srgbClr val="008BB0"/>
                </a:solidFill>
                <a:latin typeface="Arial Narrow" panose="020B0606020202030204" pitchFamily="34" charset="0"/>
              </a:rPr>
              <a:t>A. Kumagai &amp; A. Freeland</a:t>
            </a:r>
            <a:r>
              <a:rPr lang="en-US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, co-chairs)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Academy for Clinical Excellence </a:t>
            </a:r>
            <a:r>
              <a:rPr lang="en-US" sz="2000" b="1" dirty="0">
                <a:solidFill>
                  <a:srgbClr val="008BB0"/>
                </a:solidFill>
                <a:latin typeface="Arial Narrow" panose="020B0606020202030204" pitchFamily="34" charset="0"/>
              </a:rPr>
              <a:t>(</a:t>
            </a:r>
            <a:r>
              <a:rPr lang="en-US" sz="2000" b="1" dirty="0" err="1">
                <a:solidFill>
                  <a:srgbClr val="008BB0"/>
                </a:solidFill>
                <a:latin typeface="Arial Narrow" panose="020B0606020202030204" pitchFamily="34" charset="0"/>
              </a:rPr>
              <a:t>Ophyr</a:t>
            </a:r>
            <a:r>
              <a:rPr lang="en-US" sz="2000" b="1" dirty="0">
                <a:solidFill>
                  <a:srgbClr val="008BB0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rgbClr val="008BB0"/>
                </a:solidFill>
                <a:latin typeface="Arial Narrow" panose="020B0606020202030204" pitchFamily="34" charset="0"/>
              </a:rPr>
              <a:t>Mourad</a:t>
            </a:r>
            <a:r>
              <a:rPr lang="en-US" sz="2000" b="1" dirty="0">
                <a:solidFill>
                  <a:srgbClr val="008BB0"/>
                </a:solidFill>
                <a:latin typeface="Arial Narrow" panose="020B0606020202030204" pitchFamily="34" charset="0"/>
              </a:rPr>
              <a:t>)</a:t>
            </a:r>
            <a:endParaRPr lang="en-US" sz="2400" b="1" dirty="0">
              <a:solidFill>
                <a:srgbClr val="008BB0"/>
              </a:solidFill>
              <a:latin typeface="Arial Narrow" panose="020B060602020203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Awards Committees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Celebrating success / milestones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C4CC3-283C-45E7-851B-909A244F17F7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90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VISION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i="1" dirty="0"/>
              <a:t>meaningfully</a:t>
            </a:r>
            <a:r>
              <a:rPr lang="en-US" dirty="0"/>
              <a:t> impact health through international leadership in education, research and the translation of </a:t>
            </a:r>
            <a:r>
              <a:rPr lang="en-US" i="1" dirty="0"/>
              <a:t>new knowledge</a:t>
            </a:r>
            <a:r>
              <a:rPr lang="en-US" dirty="0"/>
              <a:t> into better care and health outcomes.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D6EEE-6FC5-4945-BFD8-BA66925E28DB}" type="datetime1">
              <a:rPr lang="en-US" altLang="en-US" smtClean="0"/>
              <a:pPr>
                <a:defRPr/>
              </a:pPr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48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152400"/>
            <a:ext cx="4114800" cy="1066800"/>
          </a:xfrm>
        </p:spPr>
        <p:txBody>
          <a:bodyPr/>
          <a:lstStyle/>
          <a:p>
            <a:r>
              <a:rPr lang="en-US" sz="2400" b="1" dirty="0" smtClean="0"/>
              <a:t>National &amp; International Awards for </a:t>
            </a:r>
            <a:r>
              <a:rPr lang="en-CA" sz="2400" b="1" dirty="0" smtClean="0">
                <a:solidFill>
                  <a:schemeClr val="tx1"/>
                </a:solidFill>
              </a:rPr>
              <a:t>Contributions </a:t>
            </a:r>
            <a:r>
              <a:rPr lang="en-CA" sz="2400" b="1" dirty="0">
                <a:solidFill>
                  <a:schemeClr val="tx1"/>
                </a:solidFill>
              </a:rPr>
              <a:t>to </a:t>
            </a:r>
            <a:r>
              <a:rPr lang="en-CA" sz="2400" b="1" dirty="0" smtClean="0">
                <a:solidFill>
                  <a:schemeClr val="tx1"/>
                </a:solidFill>
              </a:rPr>
              <a:t>their Fields</a:t>
            </a:r>
            <a:endParaRPr lang="en-US" sz="1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83625" cy="4267200"/>
          </a:xfrm>
        </p:spPr>
        <p:txBody>
          <a:bodyPr/>
          <a:lstStyle/>
          <a:p>
            <a:pPr marL="457200" lvl="1" indent="0">
              <a:spcBef>
                <a:spcPts val="600"/>
              </a:spcBef>
              <a:buNone/>
            </a:pPr>
            <a:r>
              <a:rPr lang="en-CA" sz="1800" b="1" dirty="0" smtClean="0">
                <a:solidFill>
                  <a:srgbClr val="008BB0"/>
                </a:solidFill>
              </a:rPr>
              <a:t>Claire Bombardier,</a:t>
            </a:r>
            <a:r>
              <a:rPr lang="en-CA" sz="1800" dirty="0" smtClean="0">
                <a:solidFill>
                  <a:srgbClr val="008BB0"/>
                </a:solidFill>
              </a:rPr>
              <a:t> </a:t>
            </a:r>
            <a:r>
              <a:rPr lang="en-CA" sz="1800" b="1" dirty="0" smtClean="0"/>
              <a:t>Distinguished </a:t>
            </a:r>
            <a:r>
              <a:rPr lang="en-CA" sz="1800" b="1" dirty="0"/>
              <a:t>Clinician Scholar </a:t>
            </a:r>
            <a:r>
              <a:rPr lang="en-CA" sz="1800" b="1" dirty="0" smtClean="0"/>
              <a:t>Award, </a:t>
            </a:r>
            <a:r>
              <a:rPr lang="en-CA" sz="1800" dirty="0" smtClean="0"/>
              <a:t>American College of Rheumatology </a:t>
            </a:r>
            <a:endParaRPr lang="en-CA" sz="1800" b="1" dirty="0" smtClean="0"/>
          </a:p>
          <a:p>
            <a:pPr marL="457200" lvl="1" indent="0">
              <a:spcBef>
                <a:spcPts val="600"/>
              </a:spcBef>
              <a:buNone/>
            </a:pPr>
            <a:r>
              <a:rPr lang="en-CA" sz="1800" b="1" dirty="0">
                <a:solidFill>
                  <a:srgbClr val="008BB0"/>
                </a:solidFill>
              </a:rPr>
              <a:t>Daniel </a:t>
            </a:r>
            <a:r>
              <a:rPr lang="en-CA" sz="1800" b="1" dirty="0" smtClean="0">
                <a:solidFill>
                  <a:srgbClr val="008BB0"/>
                </a:solidFill>
              </a:rPr>
              <a:t>Drucker,</a:t>
            </a:r>
            <a:r>
              <a:rPr lang="en-CA" sz="1800" b="1" dirty="0" smtClean="0"/>
              <a:t> Rolf </a:t>
            </a:r>
            <a:r>
              <a:rPr lang="en-CA" sz="1800" b="1" dirty="0" err="1" smtClean="0"/>
              <a:t>Luft</a:t>
            </a:r>
            <a:r>
              <a:rPr lang="en-CA" sz="1800" b="1" dirty="0" smtClean="0"/>
              <a:t> Foundation Award </a:t>
            </a:r>
            <a:r>
              <a:rPr lang="en-CA" sz="1800" dirty="0" smtClean="0"/>
              <a:t>for</a:t>
            </a:r>
            <a:r>
              <a:rPr lang="en-CA" sz="1800" b="1" dirty="0" smtClean="0"/>
              <a:t> </a:t>
            </a:r>
            <a:r>
              <a:rPr lang="en-CA" sz="1800" dirty="0" smtClean="0"/>
              <a:t>Diabetes </a:t>
            </a:r>
            <a:r>
              <a:rPr lang="en-CA" sz="1800" dirty="0"/>
              <a:t>and Endocrinology</a:t>
            </a:r>
            <a:endParaRPr lang="en-US" sz="1800" dirty="0"/>
          </a:p>
          <a:p>
            <a:pPr marL="457200" lvl="1" indent="0">
              <a:spcBef>
                <a:spcPts val="600"/>
              </a:spcBef>
              <a:buNone/>
            </a:pPr>
            <a:r>
              <a:rPr lang="en-CA" sz="1800" b="1" dirty="0" smtClean="0">
                <a:solidFill>
                  <a:srgbClr val="008BB0"/>
                </a:solidFill>
              </a:rPr>
              <a:t>Anthony Lang,</a:t>
            </a:r>
            <a:r>
              <a:rPr lang="en-CA" sz="1800" b="1" dirty="0" smtClean="0"/>
              <a:t> Pan-American </a:t>
            </a:r>
            <a:r>
              <a:rPr lang="en-CA" sz="1800" b="1" dirty="0"/>
              <a:t>Section Leadership </a:t>
            </a:r>
            <a:r>
              <a:rPr lang="en-CA" sz="1800" b="1" dirty="0" smtClean="0"/>
              <a:t>Award, </a:t>
            </a:r>
            <a:r>
              <a:rPr lang="en-CA" sz="1800" dirty="0" smtClean="0"/>
              <a:t>International Parkinson / Movement Disorder Society </a:t>
            </a:r>
            <a:endParaRPr lang="en-US" sz="1800" b="1" dirty="0"/>
          </a:p>
          <a:p>
            <a:pPr marL="457200" lvl="1" indent="0">
              <a:spcBef>
                <a:spcPts val="600"/>
              </a:spcBef>
              <a:buNone/>
            </a:pPr>
            <a:r>
              <a:rPr lang="en-CA" sz="1800" b="1" dirty="0">
                <a:solidFill>
                  <a:srgbClr val="008BB0"/>
                </a:solidFill>
              </a:rPr>
              <a:t>Herbert Ho Ping </a:t>
            </a:r>
            <a:r>
              <a:rPr lang="en-CA" sz="1800" b="1" dirty="0" smtClean="0">
                <a:solidFill>
                  <a:srgbClr val="008BB0"/>
                </a:solidFill>
              </a:rPr>
              <a:t>Kong,</a:t>
            </a:r>
            <a:r>
              <a:rPr lang="en-CA" sz="1800" dirty="0" smtClean="0"/>
              <a:t> </a:t>
            </a:r>
            <a:r>
              <a:rPr lang="en-CA" sz="1800" b="1" dirty="0" smtClean="0"/>
              <a:t>Achievement </a:t>
            </a:r>
            <a:r>
              <a:rPr lang="en-CA" sz="1800" b="1" dirty="0"/>
              <a:t>Award in </a:t>
            </a:r>
            <a:r>
              <a:rPr lang="en-CA" sz="1800" b="1" dirty="0" smtClean="0"/>
              <a:t>Education, </a:t>
            </a:r>
            <a:r>
              <a:rPr lang="en-CA" sz="1800" dirty="0" smtClean="0"/>
              <a:t>Federation of Chinese American &amp; Chinese Canadian Medical Societies </a:t>
            </a:r>
            <a:r>
              <a:rPr lang="en-CA" sz="1400" dirty="0" smtClean="0"/>
              <a:t>and</a:t>
            </a:r>
            <a:r>
              <a:rPr lang="en-CA" sz="1200" dirty="0" smtClean="0"/>
              <a:t> </a:t>
            </a:r>
            <a:r>
              <a:rPr lang="en-US" sz="1800" b="1" dirty="0" smtClean="0"/>
              <a:t>Musgrave </a:t>
            </a:r>
            <a:r>
              <a:rPr lang="en-US" sz="1800" b="1" dirty="0"/>
              <a:t>Gold </a:t>
            </a:r>
            <a:r>
              <a:rPr lang="en-US" sz="1800" b="1" dirty="0" smtClean="0"/>
              <a:t>Medal, </a:t>
            </a:r>
            <a:r>
              <a:rPr lang="en-US" sz="1800" dirty="0" smtClean="0"/>
              <a:t>Institute of Jamaica </a:t>
            </a:r>
            <a:endParaRPr lang="en-US" sz="1800" dirty="0"/>
          </a:p>
          <a:p>
            <a:pPr marL="457200" lvl="1" indent="0">
              <a:spcBef>
                <a:spcPts val="600"/>
              </a:spcBef>
              <a:buNone/>
            </a:pPr>
            <a:r>
              <a:rPr lang="en-CA" sz="1800" b="1" dirty="0" smtClean="0">
                <a:solidFill>
                  <a:srgbClr val="008BB0"/>
                </a:solidFill>
              </a:rPr>
              <a:t>Lawrence </a:t>
            </a:r>
            <a:r>
              <a:rPr lang="en-CA" sz="1800" b="1" dirty="0">
                <a:solidFill>
                  <a:srgbClr val="008BB0"/>
                </a:solidFill>
              </a:rPr>
              <a:t>A. </a:t>
            </a:r>
            <a:r>
              <a:rPr lang="en-CA" sz="1800" b="1" dirty="0" smtClean="0">
                <a:solidFill>
                  <a:srgbClr val="008BB0"/>
                </a:solidFill>
              </a:rPr>
              <a:t>Leiter,</a:t>
            </a:r>
            <a:r>
              <a:rPr lang="en-CA" sz="1800" dirty="0" smtClean="0"/>
              <a:t> </a:t>
            </a:r>
            <a:r>
              <a:rPr lang="en-CA" sz="1800" b="1" dirty="0" smtClean="0"/>
              <a:t>Lifetime </a:t>
            </a:r>
            <a:r>
              <a:rPr lang="en-CA" sz="1800" b="1" dirty="0"/>
              <a:t>Achievement Award for Research </a:t>
            </a:r>
            <a:r>
              <a:rPr lang="en-CA" sz="1800" b="1" dirty="0" smtClean="0"/>
              <a:t>Excellence, </a:t>
            </a:r>
            <a:r>
              <a:rPr lang="en-CA" sz="1800" dirty="0" smtClean="0"/>
              <a:t>Canadian Diabetes Association </a:t>
            </a:r>
            <a:r>
              <a:rPr lang="en-CA" sz="1600" dirty="0" smtClean="0"/>
              <a:t>and</a:t>
            </a:r>
            <a:r>
              <a:rPr lang="en-CA" sz="1800" dirty="0" smtClean="0"/>
              <a:t> </a:t>
            </a:r>
            <a:r>
              <a:rPr lang="en-CA" sz="1800" b="1" dirty="0" smtClean="0"/>
              <a:t>Robert </a:t>
            </a:r>
            <a:r>
              <a:rPr lang="en-CA" sz="1800" b="1" dirty="0"/>
              <a:t>Volpe Distinguished Service </a:t>
            </a:r>
            <a:r>
              <a:rPr lang="en-CA" sz="1800" b="1" dirty="0" smtClean="0"/>
              <a:t>Award, </a:t>
            </a:r>
            <a:r>
              <a:rPr lang="en-CA" sz="1800" dirty="0" smtClean="0"/>
              <a:t>Canadian Society of Endocrinology &amp; Metabolism </a:t>
            </a:r>
            <a:endParaRPr lang="en-US" sz="1800" b="1" dirty="0" smtClean="0"/>
          </a:p>
          <a:p>
            <a:pPr marL="457200" lvl="1" indent="0">
              <a:spcBef>
                <a:spcPts val="600"/>
              </a:spcBef>
              <a:buNone/>
            </a:pPr>
            <a:r>
              <a:rPr lang="en-CA" sz="1800" b="1" dirty="0" smtClean="0">
                <a:solidFill>
                  <a:srgbClr val="008BB0"/>
                </a:solidFill>
              </a:rPr>
              <a:t>Gary Levy</a:t>
            </a:r>
            <a:r>
              <a:rPr lang="en-CA" sz="1200" b="1" dirty="0" smtClean="0">
                <a:solidFill>
                  <a:srgbClr val="008BB0"/>
                </a:solidFill>
              </a:rPr>
              <a:t>,</a:t>
            </a:r>
            <a:r>
              <a:rPr lang="en-CA" sz="1200" dirty="0" smtClean="0"/>
              <a:t> </a:t>
            </a:r>
            <a:r>
              <a:rPr lang="en-CA" sz="1800" b="1" dirty="0" smtClean="0"/>
              <a:t>Distinguished </a:t>
            </a:r>
            <a:r>
              <a:rPr lang="en-CA" sz="1800" b="1" dirty="0"/>
              <a:t>Service </a:t>
            </a:r>
            <a:r>
              <a:rPr lang="en-CA" sz="1800" b="1" dirty="0" smtClean="0"/>
              <a:t>Award, </a:t>
            </a:r>
            <a:r>
              <a:rPr lang="en-CA" sz="1800" dirty="0" smtClean="0"/>
              <a:t>International Society of Liver Transplantation </a:t>
            </a:r>
            <a:endParaRPr lang="en-CA" sz="1800" b="1" dirty="0" smtClean="0"/>
          </a:p>
          <a:p>
            <a:pPr marL="55562" indent="0">
              <a:spcBef>
                <a:spcPts val="0"/>
              </a:spcBef>
              <a:buNone/>
            </a:pPr>
            <a:endParaRPr lang="en-CA" sz="1800" b="1" dirty="0">
              <a:solidFill>
                <a:srgbClr val="0070C0"/>
              </a:solidFill>
            </a:endParaRPr>
          </a:p>
          <a:p>
            <a:pPr marL="457200" lvl="1" indent="0">
              <a:spcBef>
                <a:spcPts val="600"/>
              </a:spcBef>
              <a:buNone/>
            </a:pPr>
            <a:endParaRPr lang="en-US" sz="7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2" y="152400"/>
            <a:ext cx="4559398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63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83625" cy="4418013"/>
          </a:xfrm>
        </p:spPr>
        <p:txBody>
          <a:bodyPr/>
          <a:lstStyle/>
          <a:p>
            <a:pPr marL="457200" lvl="1" indent="0"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8BB0"/>
                </a:solidFill>
              </a:rPr>
              <a:t>Steven </a:t>
            </a:r>
            <a:r>
              <a:rPr lang="en-US" sz="1800" b="1" dirty="0" err="1" smtClean="0">
                <a:solidFill>
                  <a:srgbClr val="008BB0"/>
                </a:solidFill>
              </a:rPr>
              <a:t>Narod</a:t>
            </a:r>
            <a:r>
              <a:rPr lang="en-CA" sz="1800" b="1" dirty="0" smtClean="0">
                <a:solidFill>
                  <a:srgbClr val="008BB0"/>
                </a:solidFill>
              </a:rPr>
              <a:t>,</a:t>
            </a:r>
            <a:r>
              <a:rPr lang="en-US" sz="1800" b="1" dirty="0" smtClean="0">
                <a:solidFill>
                  <a:srgbClr val="008BB0"/>
                </a:solidFill>
              </a:rPr>
              <a:t> </a:t>
            </a:r>
            <a:r>
              <a:rPr lang="en-US" sz="1800" b="1" dirty="0" smtClean="0"/>
              <a:t>Adjunct Professorship</a:t>
            </a:r>
            <a:r>
              <a:rPr lang="en-US" sz="1800" dirty="0" smtClean="0"/>
              <a:t>, Medical University Of Vienna and </a:t>
            </a:r>
            <a:r>
              <a:rPr lang="en-CA" sz="1800" b="1" dirty="0" err="1" smtClean="0"/>
              <a:t>Basser</a:t>
            </a:r>
            <a:r>
              <a:rPr lang="en-CA" sz="1800" b="1" dirty="0" smtClean="0"/>
              <a:t> </a:t>
            </a:r>
            <a:r>
              <a:rPr lang="en-CA" sz="1800" b="1" dirty="0"/>
              <a:t>Global </a:t>
            </a:r>
            <a:r>
              <a:rPr lang="en-CA" sz="1800" b="1" dirty="0" smtClean="0"/>
              <a:t>Prize </a:t>
            </a:r>
            <a:r>
              <a:rPr lang="en-CA" sz="1800" dirty="0" smtClean="0"/>
              <a:t>for BRCA, Abramson </a:t>
            </a:r>
            <a:r>
              <a:rPr lang="en-CA" sz="1800" dirty="0"/>
              <a:t>Cancer </a:t>
            </a:r>
            <a:r>
              <a:rPr lang="en-CA" sz="1800" dirty="0" smtClean="0"/>
              <a:t>Center, U Penn </a:t>
            </a:r>
            <a:endParaRPr lang="en-US" sz="1800" dirty="0"/>
          </a:p>
          <a:p>
            <a:pPr marL="457200" lvl="1" indent="0">
              <a:spcBef>
                <a:spcPts val="600"/>
              </a:spcBef>
              <a:buNone/>
            </a:pPr>
            <a:r>
              <a:rPr lang="en-CA" sz="1800" b="1" dirty="0">
                <a:solidFill>
                  <a:srgbClr val="008BB0"/>
                </a:solidFill>
              </a:rPr>
              <a:t>Amit </a:t>
            </a:r>
            <a:r>
              <a:rPr lang="en-CA" sz="1800" b="1" dirty="0" err="1" smtClean="0">
                <a:solidFill>
                  <a:srgbClr val="008BB0"/>
                </a:solidFill>
              </a:rPr>
              <a:t>Oza</a:t>
            </a:r>
            <a:r>
              <a:rPr lang="en-CA" sz="1800" b="1" dirty="0" smtClean="0">
                <a:solidFill>
                  <a:srgbClr val="008BB0"/>
                </a:solidFill>
              </a:rPr>
              <a:t>, </a:t>
            </a:r>
            <a:r>
              <a:rPr lang="en-CA" sz="1800" b="1" dirty="0"/>
              <a:t>Presidential </a:t>
            </a:r>
            <a:r>
              <a:rPr lang="en-CA" sz="1800" b="1" dirty="0" smtClean="0"/>
              <a:t>Medal</a:t>
            </a:r>
            <a:r>
              <a:rPr lang="en-CA" sz="1800" dirty="0" smtClean="0"/>
              <a:t>, Society of Gynecologic Oncology of Canada</a:t>
            </a:r>
            <a:endParaRPr lang="en-CA" sz="1800" dirty="0"/>
          </a:p>
          <a:p>
            <a:pPr marL="457200" lvl="1" indent="0">
              <a:spcBef>
                <a:spcPts val="600"/>
              </a:spcBef>
              <a:buNone/>
            </a:pPr>
            <a:r>
              <a:rPr lang="en-CA" sz="1800" b="1" dirty="0">
                <a:solidFill>
                  <a:srgbClr val="008BB0"/>
                </a:solidFill>
              </a:rPr>
              <a:t>Linda </a:t>
            </a:r>
            <a:r>
              <a:rPr lang="en-CA" sz="1800" b="1" dirty="0" err="1" smtClean="0">
                <a:solidFill>
                  <a:srgbClr val="008BB0"/>
                </a:solidFill>
              </a:rPr>
              <a:t>Rabeneck</a:t>
            </a:r>
            <a:r>
              <a:rPr lang="en-CA" sz="1800" b="1" dirty="0" smtClean="0">
                <a:solidFill>
                  <a:srgbClr val="008BB0"/>
                </a:solidFill>
              </a:rPr>
              <a:t>, </a:t>
            </a:r>
            <a:r>
              <a:rPr lang="en-CA" sz="1800" b="1" dirty="0" smtClean="0"/>
              <a:t>2016 </a:t>
            </a:r>
            <a:r>
              <a:rPr lang="en-CA" sz="1800" b="1" dirty="0"/>
              <a:t>Berk/</a:t>
            </a:r>
            <a:r>
              <a:rPr lang="en-CA" sz="1800" b="1" dirty="0" err="1"/>
              <a:t>Fise</a:t>
            </a:r>
            <a:r>
              <a:rPr lang="en-CA" sz="1800" b="1" dirty="0"/>
              <a:t> Clinical Achievement </a:t>
            </a:r>
            <a:r>
              <a:rPr lang="en-CA" sz="1800" b="1" dirty="0" smtClean="0"/>
              <a:t>Award</a:t>
            </a:r>
            <a:r>
              <a:rPr lang="en-CA" sz="1800" dirty="0" smtClean="0"/>
              <a:t>, American College of Gastroenterology</a:t>
            </a:r>
            <a:r>
              <a:rPr lang="en-US" sz="1800" dirty="0" smtClean="0"/>
              <a:t> </a:t>
            </a:r>
            <a:endParaRPr lang="en-US" sz="1800" dirty="0"/>
          </a:p>
          <a:p>
            <a:pPr marL="457200" lvl="1" indent="0">
              <a:spcBef>
                <a:spcPts val="600"/>
              </a:spcBef>
              <a:buNone/>
            </a:pPr>
            <a:r>
              <a:rPr lang="en-CA" sz="1800" b="1" dirty="0">
                <a:solidFill>
                  <a:srgbClr val="008BB0"/>
                </a:solidFill>
              </a:rPr>
              <a:t>Larry </a:t>
            </a:r>
            <a:r>
              <a:rPr lang="en-CA" sz="1800" b="1" dirty="0" smtClean="0">
                <a:solidFill>
                  <a:srgbClr val="008BB0"/>
                </a:solidFill>
              </a:rPr>
              <a:t>Robinson,</a:t>
            </a:r>
            <a:r>
              <a:rPr lang="en-CA" sz="1800" dirty="0" smtClean="0">
                <a:solidFill>
                  <a:srgbClr val="008BB0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Lifetime </a:t>
            </a:r>
            <a:r>
              <a:rPr lang="en-US" sz="1800" b="1" dirty="0">
                <a:solidFill>
                  <a:schemeClr val="tx1"/>
                </a:solidFill>
              </a:rPr>
              <a:t>Achievement </a:t>
            </a:r>
            <a:r>
              <a:rPr lang="en-US" sz="1800" b="1" dirty="0" smtClean="0">
                <a:solidFill>
                  <a:schemeClr val="tx1"/>
                </a:solidFill>
              </a:rPr>
              <a:t>Award</a:t>
            </a:r>
            <a:r>
              <a:rPr lang="en-US" sz="1800" dirty="0" smtClean="0">
                <a:solidFill>
                  <a:schemeClr val="tx1"/>
                </a:solidFill>
              </a:rPr>
              <a:t>, American Association Neuromuscular &amp; Electro-diagnostic Medicine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CA" sz="1800" b="1" dirty="0" smtClean="0">
                <a:solidFill>
                  <a:srgbClr val="008BB0"/>
                </a:solidFill>
              </a:rPr>
              <a:t>Frances </a:t>
            </a:r>
            <a:r>
              <a:rPr lang="en-CA" sz="1800" b="1" dirty="0">
                <a:solidFill>
                  <a:srgbClr val="008BB0"/>
                </a:solidFill>
              </a:rPr>
              <a:t>A. </a:t>
            </a:r>
            <a:r>
              <a:rPr lang="en-CA" sz="1800" b="1" dirty="0" smtClean="0">
                <a:solidFill>
                  <a:srgbClr val="008BB0"/>
                </a:solidFill>
              </a:rPr>
              <a:t>Shepherd,</a:t>
            </a:r>
            <a:r>
              <a:rPr lang="en-CA" sz="1800" dirty="0" smtClean="0">
                <a:solidFill>
                  <a:srgbClr val="008BB0"/>
                </a:solidFill>
              </a:rPr>
              <a:t> </a:t>
            </a:r>
            <a:r>
              <a:rPr lang="en-CA" sz="1800" dirty="0"/>
              <a:t>ONCLIVE</a:t>
            </a:r>
            <a:r>
              <a:rPr lang="en-CA" sz="1800" b="1" dirty="0"/>
              <a:t> Giant of Cancer Care Award </a:t>
            </a:r>
            <a:r>
              <a:rPr lang="en-CA" sz="1800" dirty="0" smtClean="0"/>
              <a:t>and </a:t>
            </a:r>
            <a:r>
              <a:rPr lang="en-CA" sz="1800" b="1" dirty="0" smtClean="0"/>
              <a:t>Fellow, American Society of Clinical Oncology</a:t>
            </a:r>
            <a:endParaRPr lang="en-US" sz="1800" b="1" dirty="0"/>
          </a:p>
          <a:p>
            <a:pPr marL="457200" lvl="1" indent="0">
              <a:spcBef>
                <a:spcPts val="600"/>
              </a:spcBef>
              <a:buNone/>
            </a:pPr>
            <a:r>
              <a:rPr lang="en-CA" sz="1800" b="1" dirty="0">
                <a:solidFill>
                  <a:srgbClr val="008BB0"/>
                </a:solidFill>
              </a:rPr>
              <a:t>Rob </a:t>
            </a:r>
            <a:r>
              <a:rPr lang="en-CA" sz="1800" b="1" dirty="0" smtClean="0">
                <a:solidFill>
                  <a:srgbClr val="008BB0"/>
                </a:solidFill>
              </a:rPr>
              <a:t>Silver,</a:t>
            </a:r>
            <a:r>
              <a:rPr lang="en-CA" sz="1800" dirty="0" smtClean="0">
                <a:solidFill>
                  <a:srgbClr val="008BB0"/>
                </a:solidFill>
              </a:rPr>
              <a:t> </a:t>
            </a:r>
            <a:r>
              <a:rPr lang="en-CA" sz="1800" b="1" dirty="0"/>
              <a:t>2017 Clinical Teacher </a:t>
            </a:r>
            <a:r>
              <a:rPr lang="en-CA" sz="1800" b="1" dirty="0" smtClean="0"/>
              <a:t>Award, </a:t>
            </a:r>
            <a:r>
              <a:rPr lang="en-CA" sz="1800" dirty="0" smtClean="0"/>
              <a:t>Association of Faculties of Medicine of Canada</a:t>
            </a:r>
            <a:r>
              <a:rPr lang="en-CA" sz="1800" b="1" dirty="0" smtClean="0"/>
              <a:t> 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CA" sz="1800" b="1" dirty="0" smtClean="0">
                <a:solidFill>
                  <a:srgbClr val="008BB0"/>
                </a:solidFill>
              </a:rPr>
              <a:t>Art </a:t>
            </a:r>
            <a:r>
              <a:rPr lang="en-CA" sz="1800" b="1" dirty="0" err="1" smtClean="0">
                <a:solidFill>
                  <a:srgbClr val="008BB0"/>
                </a:solidFill>
              </a:rPr>
              <a:t>Slutsky</a:t>
            </a:r>
            <a:r>
              <a:rPr lang="en-CA" sz="1800" b="1" dirty="0" smtClean="0">
                <a:solidFill>
                  <a:srgbClr val="008BB0"/>
                </a:solidFill>
              </a:rPr>
              <a:t>,</a:t>
            </a:r>
            <a:r>
              <a:rPr lang="en-CA" sz="1800" dirty="0" smtClean="0">
                <a:solidFill>
                  <a:srgbClr val="008BB0"/>
                </a:solidFill>
              </a:rPr>
              <a:t> </a:t>
            </a:r>
            <a:r>
              <a:rPr lang="en-CA" sz="1800" b="1" dirty="0" smtClean="0"/>
              <a:t>Distinguished </a:t>
            </a:r>
            <a:r>
              <a:rPr lang="en-CA" sz="1800" b="1" dirty="0"/>
              <a:t>Lecturer in Respiratory Sciences </a:t>
            </a:r>
            <a:r>
              <a:rPr lang="en-CA" sz="1800" b="1" dirty="0" smtClean="0"/>
              <a:t>Award</a:t>
            </a:r>
            <a:r>
              <a:rPr lang="en-CA" sz="1800" dirty="0" smtClean="0"/>
              <a:t>, CIHR</a:t>
            </a:r>
            <a:endParaRPr lang="en-CA" sz="1800" dirty="0"/>
          </a:p>
          <a:p>
            <a:pPr marL="457200" lvl="1" indent="0">
              <a:spcBef>
                <a:spcPts val="600"/>
              </a:spcBef>
              <a:buNone/>
            </a:pPr>
            <a:r>
              <a:rPr lang="en-CA" sz="1800" b="1" dirty="0">
                <a:solidFill>
                  <a:srgbClr val="008BB0"/>
                </a:solidFill>
              </a:rPr>
              <a:t>Mona </a:t>
            </a:r>
            <a:r>
              <a:rPr lang="en-CA" sz="1800" b="1" dirty="0" smtClean="0">
                <a:solidFill>
                  <a:srgbClr val="008BB0"/>
                </a:solidFill>
              </a:rPr>
              <a:t>Loutfy, </a:t>
            </a:r>
            <a:r>
              <a:rPr lang="en-CA" sz="1800" b="1" dirty="0"/>
              <a:t>Excellence in Research </a:t>
            </a:r>
            <a:r>
              <a:rPr lang="en-CA" sz="1800" b="1" dirty="0" smtClean="0"/>
              <a:t>Award, </a:t>
            </a:r>
            <a:r>
              <a:rPr lang="en-CA" sz="1800" dirty="0" smtClean="0"/>
              <a:t>Canadian Association for HIV Research / Canadian Foundation for AIDS Research</a:t>
            </a:r>
            <a:endParaRPr lang="en-CA" sz="1800" b="1" dirty="0" smtClean="0"/>
          </a:p>
          <a:p>
            <a:pPr marL="457200" lvl="1" indent="0">
              <a:spcBef>
                <a:spcPts val="600"/>
              </a:spcBef>
              <a:buNone/>
            </a:pPr>
            <a:r>
              <a:rPr lang="en-CA" sz="1800" b="1" dirty="0" smtClean="0">
                <a:solidFill>
                  <a:srgbClr val="008BB0"/>
                </a:solidFill>
              </a:rPr>
              <a:t>Sharon Straus,</a:t>
            </a:r>
            <a:r>
              <a:rPr lang="en-CA" sz="1800" dirty="0" smtClean="0">
                <a:solidFill>
                  <a:srgbClr val="008BB0"/>
                </a:solidFill>
              </a:rPr>
              <a:t> </a:t>
            </a:r>
            <a:r>
              <a:rPr lang="en-CA" sz="1800" b="1" dirty="0" smtClean="0"/>
              <a:t>Inductee, College </a:t>
            </a:r>
            <a:r>
              <a:rPr lang="en-CA" sz="1800" b="1" dirty="0"/>
              <a:t>of Artists, Scholars and </a:t>
            </a:r>
            <a:r>
              <a:rPr lang="en-CA" sz="1800" b="1" dirty="0" smtClean="0"/>
              <a:t>Scientists, </a:t>
            </a:r>
            <a:r>
              <a:rPr lang="en-CA" sz="1800" dirty="0" smtClean="0"/>
              <a:t>Royal Society of Canada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35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457200"/>
            <a:ext cx="8448175" cy="4724400"/>
          </a:xfrm>
        </p:spPr>
        <p:txBody>
          <a:bodyPr/>
          <a:lstStyle/>
          <a:p>
            <a:pPr marL="457200" lvl="1" indent="0">
              <a:spcBef>
                <a:spcPts val="600"/>
              </a:spcBef>
              <a:buNone/>
            </a:pPr>
            <a:r>
              <a:rPr lang="en-CA" sz="1800" b="1" dirty="0">
                <a:solidFill>
                  <a:srgbClr val="008BB0"/>
                </a:solidFill>
              </a:rPr>
              <a:t>Allison </a:t>
            </a:r>
            <a:r>
              <a:rPr lang="en-CA" sz="1800" b="1" dirty="0" err="1" smtClean="0">
                <a:solidFill>
                  <a:srgbClr val="008BB0"/>
                </a:solidFill>
              </a:rPr>
              <a:t>McGeer</a:t>
            </a:r>
            <a:r>
              <a:rPr lang="en-CA" sz="1800" b="1" dirty="0" smtClean="0">
                <a:solidFill>
                  <a:srgbClr val="008BB0"/>
                </a:solidFill>
              </a:rPr>
              <a:t>,</a:t>
            </a:r>
            <a:r>
              <a:rPr lang="en-CA" sz="1800" dirty="0" smtClean="0"/>
              <a:t> </a:t>
            </a:r>
            <a:r>
              <a:rPr lang="en-CA" sz="1800" b="1" dirty="0"/>
              <a:t>2016 Lifetime Achievement Award, </a:t>
            </a:r>
            <a:r>
              <a:rPr lang="en-US" sz="1800" dirty="0"/>
              <a:t>Association of Medical Microbiology &amp; Infectious Disease Canada </a:t>
            </a:r>
            <a:endParaRPr lang="en-US" sz="1800" b="1" dirty="0"/>
          </a:p>
          <a:p>
            <a:pPr marL="457200" indent="0">
              <a:spcBef>
                <a:spcPts val="600"/>
              </a:spcBef>
              <a:buNone/>
            </a:pPr>
            <a:r>
              <a:rPr lang="en-CA" sz="1800" b="1" dirty="0" smtClean="0">
                <a:solidFill>
                  <a:srgbClr val="008BB0"/>
                </a:solidFill>
              </a:rPr>
              <a:t>Robert Fowler,</a:t>
            </a:r>
            <a:r>
              <a:rPr lang="en-CA" sz="1800" b="1" dirty="0" smtClean="0"/>
              <a:t> </a:t>
            </a:r>
            <a:r>
              <a:rPr lang="en-US" sz="1800" b="1" dirty="0"/>
              <a:t>2017 T</a:t>
            </a:r>
            <a:r>
              <a:rPr lang="en-CA" sz="1800" b="1" dirty="0" err="1"/>
              <a:t>easdale-Corti</a:t>
            </a:r>
            <a:r>
              <a:rPr lang="en-CA" sz="1800" b="1" dirty="0"/>
              <a:t> Humanitarian Award</a:t>
            </a:r>
            <a:r>
              <a:rPr lang="en-CA" sz="1800" dirty="0"/>
              <a:t>, </a:t>
            </a:r>
            <a:r>
              <a:rPr lang="en-US" sz="1800" dirty="0" smtClean="0"/>
              <a:t>RCPSC</a:t>
            </a:r>
          </a:p>
          <a:p>
            <a:pPr marL="457200" indent="0">
              <a:spcBef>
                <a:spcPts val="600"/>
              </a:spcBef>
              <a:buNone/>
            </a:pPr>
            <a:r>
              <a:rPr lang="en-CA" sz="1800" b="1" dirty="0" smtClean="0">
                <a:solidFill>
                  <a:srgbClr val="008BB0"/>
                </a:solidFill>
              </a:rPr>
              <a:t>Margaret </a:t>
            </a:r>
            <a:r>
              <a:rPr lang="en-CA" sz="1800" b="1" dirty="0" err="1" smtClean="0">
                <a:solidFill>
                  <a:srgbClr val="008BB0"/>
                </a:solidFill>
              </a:rPr>
              <a:t>Herridge</a:t>
            </a:r>
            <a:r>
              <a:rPr lang="en-CA" sz="1800" b="1" dirty="0" smtClean="0">
                <a:solidFill>
                  <a:srgbClr val="008BB0"/>
                </a:solidFill>
              </a:rPr>
              <a:t>,</a:t>
            </a:r>
            <a:r>
              <a:rPr lang="en-CA" sz="1800" dirty="0" smtClean="0"/>
              <a:t> </a:t>
            </a:r>
            <a:r>
              <a:rPr lang="en-CA" sz="1800" b="1" dirty="0"/>
              <a:t>Honorary Membership, European Society of Intensive Care </a:t>
            </a:r>
            <a:r>
              <a:rPr lang="en-CA" sz="1800" b="1" dirty="0" smtClean="0"/>
              <a:t>Medicine</a:t>
            </a:r>
            <a:endParaRPr lang="en-US" sz="1800" dirty="0" smtClean="0"/>
          </a:p>
          <a:p>
            <a:pPr marL="457200" indent="0">
              <a:spcBef>
                <a:spcPts val="600"/>
              </a:spcBef>
              <a:buNone/>
            </a:pPr>
            <a:r>
              <a:rPr lang="en-US" sz="1800" b="1" dirty="0" smtClean="0">
                <a:solidFill>
                  <a:srgbClr val="008BB0"/>
                </a:solidFill>
              </a:rPr>
              <a:t>Wendy Levinson</a:t>
            </a:r>
            <a:r>
              <a:rPr lang="en-CA" sz="1800" b="1" dirty="0" smtClean="0">
                <a:solidFill>
                  <a:srgbClr val="008BB0"/>
                </a:solidFill>
              </a:rPr>
              <a:t>,</a:t>
            </a:r>
            <a:r>
              <a:rPr lang="en-US" sz="1800" b="1" dirty="0" smtClean="0"/>
              <a:t> </a:t>
            </a:r>
            <a:r>
              <a:rPr lang="en-US" sz="1800" b="1" dirty="0"/>
              <a:t>Ronald Christie Award, </a:t>
            </a:r>
            <a:r>
              <a:rPr lang="en-US" sz="1800" dirty="0"/>
              <a:t>Canadian Association of Professors of </a:t>
            </a:r>
            <a:r>
              <a:rPr lang="en-US" sz="1800" dirty="0" smtClean="0"/>
              <a:t>Medicine</a:t>
            </a:r>
            <a:endParaRPr lang="en-US" sz="1800" b="1" dirty="0" smtClean="0"/>
          </a:p>
          <a:p>
            <a:pPr marL="457200" indent="0">
              <a:spcBef>
                <a:spcPts val="600"/>
              </a:spcBef>
              <a:buNone/>
            </a:pPr>
            <a:r>
              <a:rPr lang="en-CA" sz="1800" b="1" dirty="0" smtClean="0">
                <a:solidFill>
                  <a:srgbClr val="008BB0"/>
                </a:solidFill>
              </a:rPr>
              <a:t>Cathy Craven,</a:t>
            </a:r>
            <a:r>
              <a:rPr lang="en-CA" sz="1800" dirty="0" smtClean="0"/>
              <a:t> </a:t>
            </a:r>
            <a:r>
              <a:rPr lang="en-CA" sz="1800" b="1" dirty="0"/>
              <a:t>Senior Scientist Award, </a:t>
            </a:r>
            <a:r>
              <a:rPr lang="en-CA" sz="1800" dirty="0"/>
              <a:t>Craig H Nielsen </a:t>
            </a:r>
            <a:r>
              <a:rPr lang="en-CA" sz="1800" dirty="0" smtClean="0"/>
              <a:t>Foundation</a:t>
            </a:r>
            <a:endParaRPr lang="en-US" sz="1800" dirty="0" smtClean="0"/>
          </a:p>
          <a:p>
            <a:pPr marL="457200" indent="0">
              <a:spcBef>
                <a:spcPts val="600"/>
              </a:spcBef>
              <a:buNone/>
            </a:pPr>
            <a:r>
              <a:rPr lang="en-US" sz="1800" b="1" dirty="0" smtClean="0">
                <a:solidFill>
                  <a:srgbClr val="008BB0"/>
                </a:solidFill>
              </a:rPr>
              <a:t>Chi-Ming Chow</a:t>
            </a:r>
            <a:r>
              <a:rPr lang="en-CA" sz="1800" b="1" dirty="0" smtClean="0">
                <a:solidFill>
                  <a:srgbClr val="008BB0"/>
                </a:solidFill>
              </a:rPr>
              <a:t>,</a:t>
            </a:r>
            <a:r>
              <a:rPr lang="en-US" sz="1800" b="1" dirty="0" smtClean="0"/>
              <a:t> </a:t>
            </a:r>
            <a:r>
              <a:rPr lang="en-US" sz="1800" b="1" dirty="0"/>
              <a:t>Distinguished Teacher Award, </a:t>
            </a:r>
            <a:r>
              <a:rPr lang="en-US" sz="1800" dirty="0"/>
              <a:t>Canadian CV </a:t>
            </a:r>
            <a:r>
              <a:rPr lang="en-US" sz="1800" dirty="0" smtClean="0"/>
              <a:t>Society</a:t>
            </a:r>
          </a:p>
          <a:p>
            <a:pPr marL="457200" indent="0">
              <a:spcBef>
                <a:spcPts val="600"/>
              </a:spcBef>
              <a:buNone/>
            </a:pPr>
            <a:r>
              <a:rPr lang="en-US" sz="1800" b="1" dirty="0" smtClean="0">
                <a:solidFill>
                  <a:srgbClr val="008BB0"/>
                </a:solidFill>
              </a:rPr>
              <a:t>Arno Kumagai</a:t>
            </a:r>
            <a:r>
              <a:rPr lang="en-CA" sz="1800" b="1" dirty="0" smtClean="0">
                <a:solidFill>
                  <a:srgbClr val="008BB0"/>
                </a:solidFill>
              </a:rPr>
              <a:t>,</a:t>
            </a:r>
            <a:r>
              <a:rPr lang="en-US" sz="1800" b="1" dirty="0" smtClean="0"/>
              <a:t> </a:t>
            </a:r>
            <a:r>
              <a:rPr lang="en-US" sz="1800" b="1" dirty="0"/>
              <a:t>Professionalism Article Prize, </a:t>
            </a:r>
            <a:r>
              <a:rPr lang="en-US" sz="1800" dirty="0"/>
              <a:t>ABIM Foundation </a:t>
            </a:r>
            <a:endParaRPr lang="en-US" sz="1800" b="1" dirty="0"/>
          </a:p>
          <a:p>
            <a:pPr marL="457200" indent="0">
              <a:spcBef>
                <a:spcPts val="600"/>
              </a:spcBef>
              <a:buNone/>
            </a:pPr>
            <a:r>
              <a:rPr lang="en-CA" sz="1800" b="1" dirty="0" smtClean="0">
                <a:solidFill>
                  <a:srgbClr val="008BB0"/>
                </a:solidFill>
              </a:rPr>
              <a:t>Nazia </a:t>
            </a:r>
            <a:r>
              <a:rPr lang="en-CA" sz="1800" b="1" dirty="0">
                <a:solidFill>
                  <a:srgbClr val="008BB0"/>
                </a:solidFill>
              </a:rPr>
              <a:t>Selzner, </a:t>
            </a:r>
            <a:r>
              <a:rPr lang="en-CA" sz="1800" b="1" dirty="0"/>
              <a:t>Research Excellence Award, </a:t>
            </a:r>
            <a:r>
              <a:rPr lang="en-CA" sz="1800" dirty="0"/>
              <a:t>Canadian Society of Transplantation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05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28601"/>
            <a:ext cx="8763000" cy="838200"/>
          </a:xfrm>
        </p:spPr>
        <p:txBody>
          <a:bodyPr/>
          <a:lstStyle/>
          <a:p>
            <a:r>
              <a:rPr lang="en-US" sz="4000" dirty="0" smtClean="0"/>
              <a:t>Inaugural Associate Professors Day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5122" name="Picture 2" descr="D:\Downloads\29319206224_679ab91437_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391400" cy="491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41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192" y="1219200"/>
            <a:ext cx="5218101" cy="4800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Reviewed 43 candidates</a:t>
            </a:r>
          </a:p>
          <a:p>
            <a:pPr lvl="1"/>
            <a:r>
              <a:rPr lang="en-US" sz="2400" dirty="0" smtClean="0"/>
              <a:t>40/43 (93%) recommended for promotion – 100% approved</a:t>
            </a:r>
          </a:p>
          <a:p>
            <a:pPr lvl="2"/>
            <a:r>
              <a:rPr lang="en-US" sz="2000" dirty="0" smtClean="0"/>
              <a:t>28 to </a:t>
            </a:r>
            <a:r>
              <a:rPr lang="en-US" sz="2000" dirty="0" err="1" smtClean="0"/>
              <a:t>Assoc</a:t>
            </a:r>
            <a:r>
              <a:rPr lang="en-US" sz="2000" dirty="0" smtClean="0"/>
              <a:t> / 12 to Full Prof</a:t>
            </a:r>
            <a:endParaRPr lang="en-US" sz="2000" dirty="0"/>
          </a:p>
          <a:p>
            <a:pPr lvl="1"/>
            <a:r>
              <a:rPr lang="en-US" sz="2400" dirty="0" smtClean="0"/>
              <a:t>THIS YEAR: candidates received a copy of the Chair’s Letter </a:t>
            </a:r>
            <a:r>
              <a:rPr lang="en-US" sz="2000" dirty="0" smtClean="0"/>
              <a:t>(with referee names removed)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0813"/>
            <a:ext cx="8683625" cy="839787"/>
          </a:xfrm>
        </p:spPr>
        <p:txBody>
          <a:bodyPr/>
          <a:lstStyle/>
          <a:p>
            <a:r>
              <a:rPr lang="en-US" dirty="0" smtClean="0"/>
              <a:t>Senior Promotions 2016-17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64" y="1219200"/>
            <a:ext cx="2223168" cy="333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1096" y="4648200"/>
            <a:ext cx="3024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Dr. Susan George</a:t>
            </a:r>
          </a:p>
          <a:p>
            <a:pPr algn="r"/>
            <a:r>
              <a:rPr lang="en-US" sz="2000" dirty="0" smtClean="0">
                <a:latin typeface="Arial Narrow" panose="020B0606020202030204" pitchFamily="34" charset="0"/>
              </a:rPr>
              <a:t>Chair, DoM Senior Promotions</a:t>
            </a: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71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710563"/>
              </p:ext>
            </p:extLst>
          </p:nvPr>
        </p:nvGraphicFramePr>
        <p:xfrm>
          <a:off x="228600" y="1524000"/>
          <a:ext cx="86106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3625" cy="839787"/>
          </a:xfrm>
        </p:spPr>
        <p:txBody>
          <a:bodyPr/>
          <a:lstStyle/>
          <a:p>
            <a:r>
              <a:rPr lang="en-US" sz="4000" dirty="0" smtClean="0"/>
              <a:t>Promotion Criteria (</a:t>
            </a:r>
            <a:r>
              <a:rPr lang="en-US" sz="4000" i="1" dirty="0" smtClean="0"/>
              <a:t>excellence</a:t>
            </a:r>
            <a:r>
              <a:rPr lang="en-US" sz="4000" dirty="0" smtClean="0"/>
              <a:t>) by Position description (n=40)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914400" y="18288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CPA most often used criterion for promotion (especially CT, CQI, CI)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2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03213"/>
            <a:ext cx="8683625" cy="839787"/>
          </a:xfrm>
        </p:spPr>
        <p:txBody>
          <a:bodyPr/>
          <a:lstStyle/>
          <a:p>
            <a:r>
              <a:rPr lang="en-US" dirty="0" smtClean="0"/>
              <a:t>Career Transitions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F2D8A4-3728-456A-A955-31EF61AF5696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2209800"/>
            <a:ext cx="399524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9" r="21235"/>
          <a:stretch/>
        </p:blipFill>
        <p:spPr bwMode="auto">
          <a:xfrm>
            <a:off x="6916056" y="2209800"/>
            <a:ext cx="178810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6" r="12695"/>
          <a:stretch/>
        </p:blipFill>
        <p:spPr bwMode="auto">
          <a:xfrm>
            <a:off x="4812092" y="2197100"/>
            <a:ext cx="1893508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4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transitions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CWMGR June 2017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50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86000" y="252833"/>
            <a:ext cx="50768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kern="2100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Kathy Pritchard</a:t>
            </a:r>
          </a:p>
          <a:p>
            <a:pPr eaLnBrk="1" hangingPunct="1">
              <a:defRPr/>
            </a:pP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Department </a:t>
            </a:r>
            <a:r>
              <a:rPr lang="en-US" altLang="en-US" sz="2000" kern="2100" spc="100" dirty="0">
                <a:solidFill>
                  <a:srgbClr val="1C3058"/>
                </a:solidFill>
                <a:latin typeface="Arial Narrow" panose="020B0606020202030204" pitchFamily="34" charset="0"/>
              </a:rPr>
              <a:t>Division Director, </a:t>
            </a:r>
          </a:p>
          <a:p>
            <a:pPr eaLnBrk="1" hangingPunct="1">
              <a:defRPr/>
            </a:pP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Medical Oncology</a:t>
            </a:r>
            <a:endParaRPr lang="en-US" altLang="en-US" sz="2000" kern="2100" spc="100" dirty="0">
              <a:solidFill>
                <a:srgbClr val="1C3058"/>
              </a:solidFill>
              <a:latin typeface="Arial Narrow" panose="020B0606020202030204" pitchFamily="34" charset="0"/>
            </a:endParaRPr>
          </a:p>
          <a:p>
            <a:pPr eaLnBrk="1" hangingPunct="1">
              <a:defRPr/>
            </a:pP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2011-2017</a:t>
            </a:r>
            <a:endParaRPr lang="en-US" altLang="en-US" sz="2000" kern="2100" dirty="0">
              <a:solidFill>
                <a:srgbClr val="008BB0"/>
              </a:solidFill>
              <a:latin typeface="Arial Narrow" panose="020B0606020202030204" pitchFamily="34" charset="0"/>
            </a:endParaRPr>
          </a:p>
        </p:txBody>
      </p:sp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7" t="9184" r="18163" b="35356"/>
          <a:stretch>
            <a:fillRect/>
          </a:stretch>
        </p:blipFill>
        <p:spPr bwMode="auto">
          <a:xfrm>
            <a:off x="308812" y="302536"/>
            <a:ext cx="1836589" cy="283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2" t="2197" r="29343" b="11507"/>
          <a:stretch>
            <a:fillRect/>
          </a:stretch>
        </p:blipFill>
        <p:spPr bwMode="auto">
          <a:xfrm>
            <a:off x="300791" y="3214360"/>
            <a:ext cx="1836590" cy="257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181497" y="3124369"/>
            <a:ext cx="5438503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kern="2100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Anthony Lang</a:t>
            </a:r>
          </a:p>
          <a:p>
            <a:pPr eaLnBrk="1" hangingPunct="1">
              <a:defRPr/>
            </a:pPr>
            <a:r>
              <a:rPr lang="en-US" altLang="en-US" sz="2000" kern="2100" spc="100" dirty="0">
                <a:solidFill>
                  <a:srgbClr val="1C3058"/>
                </a:solidFill>
                <a:latin typeface="Arial Narrow" panose="020B0606020202030204" pitchFamily="34" charset="0"/>
              </a:rPr>
              <a:t>Department Division </a:t>
            </a: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Director,</a:t>
            </a:r>
          </a:p>
          <a:p>
            <a:pPr eaLnBrk="1" hangingPunct="1">
              <a:defRPr/>
            </a:pP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Neurology </a:t>
            </a:r>
          </a:p>
          <a:p>
            <a:pPr eaLnBrk="1" hangingPunct="1">
              <a:defRPr/>
            </a:pP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2004 - 2017</a:t>
            </a:r>
            <a:endParaRPr lang="en-US" altLang="en-US" sz="2000" kern="2100" dirty="0">
              <a:solidFill>
                <a:srgbClr val="008BB0"/>
              </a:solidFill>
              <a:latin typeface="Arial Narrow" panose="020B060602020203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44" y="226261"/>
            <a:ext cx="1933281" cy="289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78"/>
          <a:stretch>
            <a:fillRect/>
          </a:stretch>
        </p:blipFill>
        <p:spPr bwMode="auto">
          <a:xfrm>
            <a:off x="6801644" y="3450971"/>
            <a:ext cx="1988188" cy="224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957840" y="1613151"/>
            <a:ext cx="381635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2800" b="1" kern="2100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Neal Shear</a:t>
            </a:r>
          </a:p>
          <a:p>
            <a:pPr algn="r" eaLnBrk="1" hangingPunct="1">
              <a:defRPr/>
            </a:pPr>
            <a:r>
              <a:rPr lang="en-US" altLang="en-US" sz="2000" kern="2100" spc="100" dirty="0">
                <a:solidFill>
                  <a:srgbClr val="1C3058"/>
                </a:solidFill>
                <a:latin typeface="Arial Narrow" panose="020B0606020202030204" pitchFamily="34" charset="0"/>
              </a:rPr>
              <a:t>Department Division </a:t>
            </a: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Director,</a:t>
            </a:r>
          </a:p>
          <a:p>
            <a:pPr algn="r" eaLnBrk="1" hangingPunct="1">
              <a:defRPr/>
            </a:pP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Dermatology </a:t>
            </a:r>
            <a:endParaRPr lang="en-US" altLang="en-US" sz="2000" kern="2100" spc="100" dirty="0">
              <a:solidFill>
                <a:srgbClr val="1C3058"/>
              </a:solidFill>
              <a:latin typeface="Arial Narrow" panose="020B0606020202030204" pitchFamily="34" charset="0"/>
            </a:endParaRPr>
          </a:p>
          <a:p>
            <a:pPr algn="r" eaLnBrk="1" hangingPunct="1">
              <a:defRPr/>
            </a:pP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2001 - 2017</a:t>
            </a:r>
            <a:endParaRPr lang="en-US" altLang="en-US" sz="2000" kern="2100" dirty="0">
              <a:solidFill>
                <a:srgbClr val="008BB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908766" y="4313218"/>
            <a:ext cx="3892878" cy="137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2800" b="1" kern="2100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Gary Lewis</a:t>
            </a:r>
          </a:p>
          <a:p>
            <a:pPr algn="r" eaLnBrk="1" hangingPunct="1">
              <a:defRPr/>
            </a:pPr>
            <a:r>
              <a:rPr lang="en-US" altLang="en-US" sz="2000" kern="2100" spc="100" dirty="0">
                <a:solidFill>
                  <a:srgbClr val="1C3058"/>
                </a:solidFill>
                <a:latin typeface="Arial Narrow" panose="020B0606020202030204" pitchFamily="34" charset="0"/>
              </a:rPr>
              <a:t>Department Division Director, </a:t>
            </a:r>
          </a:p>
          <a:p>
            <a:pPr algn="r" eaLnBrk="1" hangingPunct="1">
              <a:defRPr/>
            </a:pP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Endocrinology</a:t>
            </a:r>
            <a:endParaRPr lang="en-US" altLang="en-US" sz="2000" kern="2100" spc="100" dirty="0">
              <a:solidFill>
                <a:srgbClr val="1C3058"/>
              </a:solidFill>
              <a:latin typeface="Arial Narrow" panose="020B0606020202030204" pitchFamily="34" charset="0"/>
            </a:endParaRPr>
          </a:p>
          <a:p>
            <a:pPr algn="r" eaLnBrk="1" hangingPunct="1">
              <a:defRPr/>
            </a:pP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2008 - 2017</a:t>
            </a:r>
            <a:endParaRPr lang="en-US" altLang="en-US" sz="2000" kern="2100" dirty="0">
              <a:solidFill>
                <a:srgbClr val="008BB0"/>
              </a:solidFill>
              <a:latin typeface="Arial Narrow" panose="020B0606020202030204" pitchFamily="34" charset="0"/>
            </a:endParaRPr>
          </a:p>
          <a:p>
            <a:pPr algn="r" eaLnBrk="1" hangingPunct="1">
              <a:defRPr/>
            </a:pPr>
            <a:endParaRPr lang="en-US" altLang="en-US" kern="2100" dirty="0" smtClean="0">
              <a:solidFill>
                <a:srgbClr val="008BB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60350"/>
            <a:ext cx="2359025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492500" y="633413"/>
            <a:ext cx="54721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kern="2100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Danny Panisko</a:t>
            </a:r>
          </a:p>
          <a:p>
            <a:pPr eaLnBrk="1" hangingPunct="1">
              <a:defRPr/>
            </a:pPr>
            <a:r>
              <a:rPr lang="en-US" altLang="en-US" sz="2000" kern="2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Director, Undergraduate Medical Education </a:t>
            </a:r>
            <a:endParaRPr lang="en-US" altLang="en-US" sz="2000" kern="2100" dirty="0">
              <a:solidFill>
                <a:srgbClr val="1C3058"/>
              </a:solidFill>
              <a:latin typeface="Arial Narrow" panose="020B0606020202030204" pitchFamily="34" charset="0"/>
            </a:endParaRPr>
          </a:p>
          <a:p>
            <a:pPr eaLnBrk="1" hangingPunct="1">
              <a:defRPr/>
            </a:pPr>
            <a:r>
              <a:rPr lang="en-US" altLang="en-US" sz="2000" kern="2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2005 - 2017</a:t>
            </a:r>
            <a:endParaRPr lang="en-US" altLang="en-US" sz="2000" kern="2100" dirty="0">
              <a:solidFill>
                <a:srgbClr val="008BB0"/>
              </a:solidFill>
              <a:latin typeface="Arial Narrow" panose="020B0606020202030204" pitchFamily="34" charset="0"/>
            </a:endParaRPr>
          </a:p>
          <a:p>
            <a:pPr eaLnBrk="1" hangingPunct="1">
              <a:defRPr/>
            </a:pPr>
            <a:endParaRPr lang="en-US" altLang="en-US" kern="2100" dirty="0" smtClean="0">
              <a:solidFill>
                <a:srgbClr val="008BB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4600" y="4355667"/>
            <a:ext cx="35536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kern="2100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Gary Newton</a:t>
            </a:r>
          </a:p>
          <a:p>
            <a:pPr algn="r"/>
            <a:r>
              <a:rPr lang="en-US" sz="2000" kern="21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Physician in Chief of Medicine</a:t>
            </a:r>
          </a:p>
          <a:p>
            <a:pPr algn="r"/>
            <a:r>
              <a:rPr lang="en-US" sz="2000" kern="21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Sinai Health System</a:t>
            </a:r>
          </a:p>
          <a:p>
            <a:pPr algn="r"/>
            <a:r>
              <a:rPr lang="en-US" sz="2000" kern="21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2013-2015 </a:t>
            </a:r>
            <a:endParaRPr lang="en-US" sz="2000" kern="21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1" r="13432"/>
          <a:stretch/>
        </p:blipFill>
        <p:spPr bwMode="auto">
          <a:xfrm>
            <a:off x="6068291" y="2209801"/>
            <a:ext cx="2389910" cy="354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92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3625" cy="839787"/>
          </a:xfrm>
        </p:spPr>
        <p:txBody>
          <a:bodyPr/>
          <a:lstStyle/>
          <a:p>
            <a:r>
              <a:rPr lang="en-US" sz="4000" b="1" dirty="0" smtClean="0"/>
              <a:t>STRATEGIC PRIORITIES </a:t>
            </a:r>
            <a:r>
              <a:rPr lang="en-US" sz="4000" dirty="0" smtClean="0"/>
              <a:t>2015-18</a:t>
            </a:r>
            <a:br>
              <a:rPr lang="en-US" sz="4000" dirty="0" smtClean="0"/>
            </a:br>
            <a:r>
              <a:rPr lang="en-US" sz="3200" i="1" dirty="0" smtClean="0"/>
              <a:t>Guiding Principles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3625" cy="4189413"/>
          </a:xfrm>
        </p:spPr>
        <p:txBody>
          <a:bodyPr/>
          <a:lstStyle/>
          <a:p>
            <a:pPr marL="512762" indent="-457200">
              <a:buFont typeface="+mj-lt"/>
              <a:buAutoNum type="arabicPeriod"/>
            </a:pPr>
            <a:r>
              <a:rPr lang="en-US" sz="2400" dirty="0" smtClean="0"/>
              <a:t>Patients first</a:t>
            </a:r>
            <a:endParaRPr lang="en-US" sz="2400" dirty="0"/>
          </a:p>
          <a:p>
            <a:pPr marL="512762" indent="-457200">
              <a:buFont typeface="+mj-lt"/>
              <a:buAutoNum type="arabicPeriod"/>
            </a:pPr>
            <a:r>
              <a:rPr lang="en-US" sz="2400" dirty="0" smtClean="0"/>
              <a:t>Equity</a:t>
            </a:r>
            <a:r>
              <a:rPr lang="en-US" sz="2400" dirty="0"/>
              <a:t>, </a:t>
            </a:r>
            <a:r>
              <a:rPr lang="en-US" sz="2400" dirty="0" smtClean="0"/>
              <a:t>diversity &amp; professionalism</a:t>
            </a:r>
          </a:p>
          <a:p>
            <a:pPr marL="512762" indent="-457200">
              <a:buFont typeface="+mj-lt"/>
              <a:buAutoNum type="arabicPeriod"/>
            </a:pPr>
            <a:r>
              <a:rPr lang="en-US" sz="2400" dirty="0" smtClean="0"/>
              <a:t>Social accountability </a:t>
            </a:r>
          </a:p>
          <a:p>
            <a:pPr marL="512762" indent="-457200">
              <a:buFont typeface="+mj-lt"/>
              <a:buAutoNum type="arabicPeriod"/>
            </a:pPr>
            <a:r>
              <a:rPr lang="en-US" sz="2400" dirty="0" smtClean="0"/>
              <a:t>Training to meet population </a:t>
            </a:r>
            <a:r>
              <a:rPr lang="en-US" sz="2400" dirty="0"/>
              <a:t>needs </a:t>
            </a:r>
            <a:endParaRPr lang="en-US" sz="2400" dirty="0" smtClean="0"/>
          </a:p>
          <a:p>
            <a:pPr marL="512762" indent="-457200">
              <a:buFont typeface="+mj-lt"/>
              <a:buAutoNum type="arabicPeriod"/>
            </a:pPr>
            <a:r>
              <a:rPr lang="en-US" sz="2400" dirty="0" smtClean="0"/>
              <a:t>Generation &amp; translation </a:t>
            </a:r>
            <a:r>
              <a:rPr lang="en-US" sz="2400" dirty="0"/>
              <a:t>of new knowledge to </a:t>
            </a:r>
            <a:r>
              <a:rPr lang="en-US" sz="2400" i="1" dirty="0"/>
              <a:t>impact health</a:t>
            </a:r>
            <a:r>
              <a:rPr lang="en-US" sz="2400" dirty="0"/>
              <a:t> </a:t>
            </a:r>
            <a:endParaRPr lang="en-US" sz="2400" dirty="0" smtClean="0"/>
          </a:p>
          <a:p>
            <a:pPr marL="512762" indent="-457200">
              <a:buFont typeface="+mj-lt"/>
              <a:buAutoNum type="arabicPeriod"/>
            </a:pPr>
            <a:r>
              <a:rPr lang="en-US" sz="2400" dirty="0" smtClean="0"/>
              <a:t>Inclusiveness </a:t>
            </a:r>
            <a:r>
              <a:rPr lang="en-US" sz="2000" dirty="0" smtClean="0"/>
              <a:t>(</a:t>
            </a:r>
            <a:r>
              <a:rPr lang="en-US" sz="2000" i="1" dirty="0" smtClean="0"/>
              <a:t>all</a:t>
            </a:r>
            <a:r>
              <a:rPr lang="en-US" sz="2000" dirty="0" smtClean="0"/>
              <a:t> </a:t>
            </a:r>
            <a:r>
              <a:rPr lang="en-US" sz="2000" dirty="0"/>
              <a:t>our faculty members, </a:t>
            </a:r>
            <a:r>
              <a:rPr lang="en-US" sz="2000" dirty="0" smtClean="0"/>
              <a:t>inter-professional colleagues, hospital &amp; </a:t>
            </a:r>
            <a:r>
              <a:rPr lang="en-US" sz="2000" dirty="0"/>
              <a:t>university </a:t>
            </a:r>
            <a:r>
              <a:rPr lang="en-US" sz="2000" dirty="0" smtClean="0"/>
              <a:t>identities) </a:t>
            </a:r>
          </a:p>
          <a:p>
            <a:pPr marL="512762" indent="-457200">
              <a:buFont typeface="+mj-lt"/>
              <a:buAutoNum type="arabicPeriod"/>
            </a:pPr>
            <a:r>
              <a:rPr lang="en-US" sz="2400" dirty="0" smtClean="0"/>
              <a:t>Mentorship </a:t>
            </a:r>
            <a:r>
              <a:rPr lang="en-US" sz="2400" dirty="0"/>
              <a:t>across the academic </a:t>
            </a:r>
            <a:r>
              <a:rPr lang="en-US" sz="2400" dirty="0" smtClean="0"/>
              <a:t>lifespan </a:t>
            </a:r>
          </a:p>
          <a:p>
            <a:pPr marL="512762" indent="-457200">
              <a:buFont typeface="+mj-lt"/>
              <a:buAutoNum type="arabicPeriod"/>
            </a:pPr>
            <a:r>
              <a:rPr lang="en-US" sz="2400" dirty="0" smtClean="0"/>
              <a:t>Fundraising to achieve our goals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B336B1-9FD5-43B1-B05D-C8025D6CB9C5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80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727" y="4114800"/>
            <a:ext cx="7772400" cy="1362075"/>
          </a:xfrm>
        </p:spPr>
        <p:txBody>
          <a:bodyPr/>
          <a:lstStyle/>
          <a:p>
            <a:r>
              <a:rPr lang="en-US" sz="3600" dirty="0" smtClean="0"/>
              <a:t>Enhance </a:t>
            </a:r>
            <a:r>
              <a:rPr lang="en-US" sz="3600" dirty="0"/>
              <a:t>mentorship across the academic </a:t>
            </a:r>
            <a:r>
              <a:rPr lang="en-US" sz="3600" dirty="0" smtClean="0"/>
              <a:t>lifespan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045" y="2590800"/>
            <a:ext cx="7772400" cy="1500187"/>
          </a:xfrm>
        </p:spPr>
        <p:txBody>
          <a:bodyPr/>
          <a:lstStyle/>
          <a:p>
            <a:r>
              <a:rPr lang="en-US" dirty="0" smtClean="0"/>
              <a:t>Strategic Priority 7(1)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768108-4FE1-495F-96F7-C5AA93AC0518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6172200" cy="269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40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Mentorship Program </a:t>
            </a:r>
            <a:r>
              <a:rPr lang="en-US" sz="3600" dirty="0" smtClean="0">
                <a:solidFill>
                  <a:srgbClr val="008BB0"/>
                </a:solidFill>
              </a:rPr>
              <a:t>(</a:t>
            </a:r>
            <a:r>
              <a:rPr lang="en-US" sz="3600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Sharon Straus</a:t>
            </a:r>
            <a:r>
              <a:rPr lang="en-US" sz="3600" dirty="0" smtClean="0">
                <a:solidFill>
                  <a:srgbClr val="008BB0"/>
                </a:solidFill>
              </a:rPr>
              <a:t>)</a:t>
            </a:r>
            <a:endParaRPr lang="en-US" dirty="0">
              <a:solidFill>
                <a:srgbClr val="008BB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Divisional mentorship facilitators</a:t>
            </a:r>
          </a:p>
          <a:p>
            <a:r>
              <a:rPr lang="en-US" sz="2800" dirty="0" smtClean="0"/>
              <a:t>Faculty seminar series </a:t>
            </a:r>
          </a:p>
          <a:p>
            <a:r>
              <a:rPr lang="en-US" sz="2800" dirty="0" smtClean="0"/>
              <a:t>Career transitions task force </a:t>
            </a:r>
            <a:r>
              <a:rPr lang="en-US" sz="2000" dirty="0" smtClean="0">
                <a:solidFill>
                  <a:srgbClr val="008BB0"/>
                </a:solidFill>
              </a:rPr>
              <a:t>(</a:t>
            </a:r>
            <a:r>
              <a:rPr lang="en-US" sz="2000" b="1" dirty="0">
                <a:solidFill>
                  <a:srgbClr val="008BB0"/>
                </a:solidFill>
                <a:latin typeface="Arial Narrow" panose="020B0606020202030204" pitchFamily="34" charset="0"/>
              </a:rPr>
              <a:t>Liesly Li</a:t>
            </a:r>
            <a:r>
              <a:rPr lang="en-US" sz="2000" dirty="0" smtClean="0">
                <a:solidFill>
                  <a:srgbClr val="008BB0"/>
                </a:solidFill>
              </a:rPr>
              <a:t>) </a:t>
            </a:r>
          </a:p>
          <a:p>
            <a:pPr lvl="1"/>
            <a:r>
              <a:rPr lang="en-US" sz="2400" dirty="0" smtClean="0"/>
              <a:t>Strategies to enable: </a:t>
            </a:r>
          </a:p>
          <a:p>
            <a:pPr lvl="2"/>
            <a:r>
              <a:rPr lang="en-US" sz="2000" dirty="0" smtClean="0"/>
              <a:t>Faculty renewal through recruitment</a:t>
            </a:r>
          </a:p>
          <a:p>
            <a:pPr lvl="2"/>
            <a:r>
              <a:rPr lang="en-US" sz="2000" dirty="0" smtClean="0"/>
              <a:t>Career development</a:t>
            </a:r>
          </a:p>
          <a:p>
            <a:pPr lvl="2"/>
            <a:r>
              <a:rPr lang="en-US" sz="2000" dirty="0" smtClean="0"/>
              <a:t>Effective management of physician transitions in late career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C4CC3-283C-45E7-851B-909A244F17F7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82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775" y="152400"/>
            <a:ext cx="8683625" cy="839787"/>
          </a:xfrm>
        </p:spPr>
        <p:txBody>
          <a:bodyPr/>
          <a:lstStyle/>
          <a:p>
            <a:r>
              <a:rPr lang="en-US" dirty="0" smtClean="0"/>
              <a:t>Continuing Faculty Appointment Review (CFAR)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7013" y="3733800"/>
            <a:ext cx="8683625" cy="1979613"/>
          </a:xfrm>
        </p:spPr>
        <p:txBody>
          <a:bodyPr/>
          <a:lstStyle/>
          <a:p>
            <a:r>
              <a:rPr lang="en-US" sz="2800" dirty="0" smtClean="0"/>
              <a:t>Ongoing efforts to simplify process, enhance success, formative not evaluative</a:t>
            </a:r>
          </a:p>
          <a:p>
            <a:pPr lvl="1"/>
            <a:r>
              <a:rPr lang="en-US" sz="2400" dirty="0"/>
              <a:t>Opportunity for response and reconsideration rather than hard decision or appeal </a:t>
            </a:r>
          </a:p>
          <a:p>
            <a:pPr lvl="1"/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1624012"/>
            <a:ext cx="1766455" cy="198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24012"/>
            <a:ext cx="1524000" cy="204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33800" y="1624012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Frank Silver &amp; Joan Wither</a:t>
            </a:r>
            <a:r>
              <a:rPr lang="en-US" dirty="0" smtClean="0">
                <a:solidFill>
                  <a:srgbClr val="008BB0"/>
                </a:solidFill>
              </a:rPr>
              <a:t> </a:t>
            </a:r>
          </a:p>
          <a:p>
            <a:r>
              <a:rPr lang="en-US" sz="2800" dirty="0" smtClean="0">
                <a:latin typeface="Arial Narrow" panose="020B0606020202030204" pitchFamily="34" charset="0"/>
              </a:rPr>
              <a:t>Co-Chairs, CFAR Committee</a:t>
            </a:r>
            <a:endParaRPr lang="en-US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4863"/>
            <a:ext cx="8683625" cy="839787"/>
          </a:xfrm>
        </p:spPr>
        <p:txBody>
          <a:bodyPr/>
          <a:lstStyle/>
          <a:p>
            <a:r>
              <a:rPr lang="en-US" dirty="0" smtClean="0"/>
              <a:t>Physician Wellness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865" y="1048779"/>
            <a:ext cx="8683625" cy="4418013"/>
          </a:xfrm>
        </p:spPr>
        <p:txBody>
          <a:bodyPr/>
          <a:lstStyle/>
          <a:p>
            <a:r>
              <a:rPr lang="en-US" dirty="0" smtClean="0"/>
              <a:t>PGY-2 Retreat (CMRs)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9" r="15662" b="24474"/>
          <a:stretch/>
        </p:blipFill>
        <p:spPr bwMode="auto">
          <a:xfrm>
            <a:off x="228600" y="2219282"/>
            <a:ext cx="4908884" cy="345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9800" y="-15773400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42801">
            <a:off x="4763943" y="1310525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4221890"/>
            <a:ext cx="302518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UofTMed</a:t>
            </a:r>
            <a:r>
              <a:rPr lang="en-US" b="1" dirty="0" smtClean="0"/>
              <a:t> </a:t>
            </a:r>
            <a:r>
              <a:rPr lang="en-US" dirty="0" smtClean="0"/>
              <a:t>June 2017</a:t>
            </a:r>
          </a:p>
          <a:p>
            <a:r>
              <a:rPr lang="en-US" dirty="0" smtClean="0"/>
              <a:t>Heal Thyself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1524000"/>
            <a:ext cx="32736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Shelly Dev</a:t>
            </a:r>
          </a:p>
          <a:p>
            <a:r>
              <a:rPr lang="en-US" sz="2000" dirty="0" smtClean="0">
                <a:latin typeface="Arial Narrow" panose="020B0606020202030204" pitchFamily="34" charset="0"/>
              </a:rPr>
              <a:t>Keynote Speaker PGY-2 Retreat</a:t>
            </a: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0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C4CC3-283C-45E7-851B-909A244F17F7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26" y="228600"/>
            <a:ext cx="376237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1676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Tuesday, May 2, </a:t>
            </a:r>
            <a:r>
              <a:rPr lang="en-US" b="1" dirty="0" smtClean="0"/>
              <a:t>2017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304800" y="2155846"/>
            <a:ext cx="8229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Story </a:t>
            </a:r>
            <a:r>
              <a:rPr lang="en-US" sz="3200" dirty="0" smtClean="0"/>
              <a:t>Slams…celebrate </a:t>
            </a:r>
            <a:r>
              <a:rPr lang="en-US" sz="3200" dirty="0"/>
              <a:t>storytelling</a:t>
            </a:r>
            <a:r>
              <a:rPr lang="en-US" sz="3200" dirty="0" smtClean="0"/>
              <a:t>.</a:t>
            </a:r>
          </a:p>
          <a:p>
            <a:r>
              <a:rPr lang="en-US" dirty="0"/>
              <a:t>130 people listened to 15 residents </a:t>
            </a:r>
            <a:r>
              <a:rPr lang="en-US" dirty="0" smtClean="0"/>
              <a:t>/ </a:t>
            </a:r>
            <a:r>
              <a:rPr lang="en-US" dirty="0"/>
              <a:t>faculty members recount how compassionate, empathetic care impacted not just their patient, but also </a:t>
            </a:r>
            <a:r>
              <a:rPr lang="en-US" dirty="0" smtClean="0"/>
              <a:t>themselves 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05200"/>
            <a:ext cx="2719137" cy="226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4277081"/>
            <a:ext cx="5257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Allan Detsky</a:t>
            </a:r>
          </a:p>
          <a:p>
            <a:pPr algn="r"/>
            <a:r>
              <a:rPr lang="en-US" sz="2000" dirty="0" smtClean="0">
                <a:latin typeface="Arial Narrow" panose="020B0606020202030204" pitchFamily="34" charset="0"/>
              </a:rPr>
              <a:t>Faculty Lead</a:t>
            </a:r>
          </a:p>
          <a:p>
            <a:pPr algn="r"/>
            <a:r>
              <a:rPr lang="en-US" sz="2000" dirty="0" smtClean="0">
                <a:latin typeface="Arial Narrow" panose="020B0606020202030204" pitchFamily="34" charset="0"/>
              </a:rPr>
              <a:t>Trainee Organizers: </a:t>
            </a:r>
            <a:r>
              <a:rPr lang="en-US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Wilson </a:t>
            </a:r>
            <a:r>
              <a:rPr lang="en-US" b="1" dirty="0" err="1">
                <a:solidFill>
                  <a:srgbClr val="008BB0"/>
                </a:solidFill>
                <a:latin typeface="Arial Narrow" panose="020B0606020202030204" pitchFamily="34" charset="0"/>
              </a:rPr>
              <a:t>Kwong</a:t>
            </a:r>
            <a:r>
              <a:rPr lang="en-US" b="1" dirty="0">
                <a:solidFill>
                  <a:srgbClr val="008BB0"/>
                </a:solidFill>
                <a:latin typeface="Arial Narrow" panose="020B0606020202030204" pitchFamily="34" charset="0"/>
              </a:rPr>
              <a:t>, </a:t>
            </a:r>
            <a:r>
              <a:rPr lang="en-US" b="1" dirty="0" err="1">
                <a:solidFill>
                  <a:srgbClr val="008BB0"/>
                </a:solidFill>
                <a:latin typeface="Arial Narrow" panose="020B0606020202030204" pitchFamily="34" charset="0"/>
              </a:rPr>
              <a:t>Nilay</a:t>
            </a:r>
            <a:r>
              <a:rPr lang="en-US" b="1" dirty="0">
                <a:solidFill>
                  <a:srgbClr val="008BB0"/>
                </a:solidFill>
                <a:latin typeface="Arial Narrow" panose="020B0606020202030204" pitchFamily="34" charset="0"/>
              </a:rPr>
              <a:t> Shah, Ariel </a:t>
            </a:r>
            <a:r>
              <a:rPr lang="en-US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Lefkowitz &amp; </a:t>
            </a:r>
            <a:r>
              <a:rPr lang="en-US" b="1" dirty="0" err="1">
                <a:solidFill>
                  <a:srgbClr val="008BB0"/>
                </a:solidFill>
                <a:latin typeface="Arial Narrow" panose="020B0606020202030204" pitchFamily="34" charset="0"/>
              </a:rPr>
              <a:t>Shaury</a:t>
            </a:r>
            <a:r>
              <a:rPr lang="en-US" b="1" dirty="0">
                <a:solidFill>
                  <a:srgbClr val="008BB0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008BB0"/>
                </a:solidFill>
                <a:latin typeface="Arial Narrow" panose="020B0606020202030204" pitchFamily="34" charset="0"/>
              </a:rPr>
              <a:t>Taran</a:t>
            </a:r>
            <a:r>
              <a:rPr lang="en-US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 </a:t>
            </a:r>
            <a:endParaRPr lang="en-US" b="1" dirty="0">
              <a:solidFill>
                <a:srgbClr val="008BB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5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067175" y="1143000"/>
            <a:ext cx="50768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kern="2100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Mary Bell</a:t>
            </a:r>
          </a:p>
          <a:p>
            <a:pPr eaLnBrk="1" hangingPunct="1">
              <a:defRPr/>
            </a:pP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Robert Hyland Award for</a:t>
            </a:r>
          </a:p>
          <a:p>
            <a:pPr eaLnBrk="1" hangingPunct="1">
              <a:defRPr/>
            </a:pPr>
            <a:r>
              <a:rPr lang="en-US" altLang="en-US" sz="2000" kern="2100" spc="100" dirty="0" smtClean="0">
                <a:solidFill>
                  <a:srgbClr val="1C3058"/>
                </a:solidFill>
                <a:latin typeface="Arial Narrow" panose="020B0606020202030204" pitchFamily="34" charset="0"/>
              </a:rPr>
              <a:t>Excellence in Mentorship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31115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667000"/>
            <a:ext cx="4442337" cy="296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3625" cy="839787"/>
          </a:xfrm>
        </p:spPr>
        <p:txBody>
          <a:bodyPr/>
          <a:lstStyle/>
          <a:p>
            <a:r>
              <a:rPr lang="en-US" dirty="0" smtClean="0"/>
              <a:t>Robert Hyland Mentorship Award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458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114800"/>
            <a:ext cx="7772400" cy="1362075"/>
          </a:xfrm>
        </p:spPr>
        <p:txBody>
          <a:bodyPr/>
          <a:lstStyle/>
          <a:p>
            <a:r>
              <a:rPr lang="en-US" dirty="0" smtClean="0"/>
              <a:t>Stewardship &amp; fund-raising </a:t>
            </a:r>
            <a:r>
              <a:rPr lang="en-US" dirty="0"/>
              <a:t>to achieve </a:t>
            </a:r>
            <a:r>
              <a:rPr lang="en-US" dirty="0" smtClean="0"/>
              <a:t>goals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62000" y="2514600"/>
            <a:ext cx="7772400" cy="1500187"/>
          </a:xfrm>
        </p:spPr>
        <p:txBody>
          <a:bodyPr/>
          <a:lstStyle/>
          <a:p>
            <a:r>
              <a:rPr lang="en-US" dirty="0" smtClean="0"/>
              <a:t>Strategic Priority 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0B1222-A189-4B0C-8C7A-D34D0D83BC4B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6" name="Picture 2" descr="Image result for dr charlie ch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73" y="457200"/>
            <a:ext cx="1678343" cy="224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5800" y="457200"/>
            <a:ext cx="344285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Charles Chan</a:t>
            </a:r>
          </a:p>
          <a:p>
            <a:r>
              <a:rPr lang="en-US" sz="2000" dirty="0" smtClean="0">
                <a:latin typeface="Arial Narrow" panose="020B0606020202030204" pitchFamily="34" charset="0"/>
              </a:rPr>
              <a:t>Senior Advisor, Finance</a:t>
            </a:r>
          </a:p>
          <a:p>
            <a:r>
              <a:rPr lang="en-US" sz="2800" b="1" dirty="0" smtClean="0">
                <a:solidFill>
                  <a:srgbClr val="008BB0"/>
                </a:solidFill>
                <a:latin typeface="Arial Narrow" panose="020B0606020202030204" pitchFamily="34" charset="0"/>
              </a:rPr>
              <a:t>Clare Mitchell </a:t>
            </a:r>
          </a:p>
          <a:p>
            <a:r>
              <a:rPr lang="en-US" sz="2000" dirty="0" smtClean="0">
                <a:latin typeface="Arial Narrow" panose="020B0606020202030204" pitchFamily="34" charset="0"/>
              </a:rPr>
              <a:t>Director of Business &amp; Administration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3"/>
          <a:stretch/>
        </p:blipFill>
        <p:spPr bwMode="auto">
          <a:xfrm>
            <a:off x="2286000" y="457200"/>
            <a:ext cx="2074784" cy="22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86220" y="457200"/>
            <a:ext cx="20815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BB0"/>
                </a:solidFill>
                <a:latin typeface="Arial Narrow" panose="020B0606020202030204" pitchFamily="34" charset="0"/>
              </a:rPr>
              <a:t>Chris Adamson </a:t>
            </a:r>
          </a:p>
          <a:p>
            <a:r>
              <a:rPr lang="en-US" sz="2000" dirty="0">
                <a:latin typeface="Arial Narrow" panose="020B0606020202030204" pitchFamily="34" charset="0"/>
              </a:rPr>
              <a:t>Senior Development Officer</a:t>
            </a:r>
            <a:endParaRPr lang="en-US" sz="1800" dirty="0">
              <a:latin typeface="Arial Narrow" panose="020B0606020202030204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861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3625" cy="839787"/>
          </a:xfrm>
        </p:spPr>
        <p:txBody>
          <a:bodyPr/>
          <a:lstStyle/>
          <a:p>
            <a:r>
              <a:rPr lang="en-US" dirty="0" smtClean="0"/>
              <a:t>Stewardship &amp; Fund-Raising to Achieve Goals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752600"/>
            <a:ext cx="8683625" cy="3960813"/>
          </a:xfrm>
        </p:spPr>
        <p:txBody>
          <a:bodyPr/>
          <a:lstStyle/>
          <a:p>
            <a:r>
              <a:rPr lang="en-US" sz="2400" dirty="0"/>
              <a:t>$1.5 million NEW in </a:t>
            </a:r>
            <a:r>
              <a:rPr lang="en-US" sz="2400" dirty="0" smtClean="0"/>
              <a:t>2016</a:t>
            </a:r>
          </a:p>
          <a:p>
            <a:r>
              <a:rPr lang="en-US" sz="2400" dirty="0" smtClean="0"/>
              <a:t>Stewardship of existing donors </a:t>
            </a:r>
          </a:p>
          <a:p>
            <a:r>
              <a:rPr lang="en-US" sz="2400" dirty="0" smtClean="0"/>
              <a:t>Business case – academic pipeline </a:t>
            </a:r>
          </a:p>
          <a:p>
            <a:pPr lvl="1"/>
            <a:r>
              <a:rPr lang="en-US" sz="2000" dirty="0" smtClean="0"/>
              <a:t>Trainees (fellowships)</a:t>
            </a:r>
          </a:p>
          <a:p>
            <a:pPr lvl="1"/>
            <a:r>
              <a:rPr lang="en-US" sz="2000" dirty="0" smtClean="0"/>
              <a:t>Faculty (start up, recruitment, retention)</a:t>
            </a:r>
          </a:p>
          <a:p>
            <a:r>
              <a:rPr lang="en-US" sz="2400" dirty="0" smtClean="0"/>
              <a:t>Advancement opportunities </a:t>
            </a:r>
          </a:p>
          <a:p>
            <a:pPr lvl="1"/>
            <a:r>
              <a:rPr lang="en-US" sz="2000" dirty="0" smtClean="0"/>
              <a:t>Eaton Chair 2019</a:t>
            </a:r>
          </a:p>
          <a:p>
            <a:pPr lvl="1"/>
            <a:r>
              <a:rPr lang="en-US" sz="2000" dirty="0" smtClean="0"/>
              <a:t>Insulin discovery 2021 (Medicine &amp; Physiology)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A0FB08-BBE9-4377-A1E9-9351B1AC1682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33591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12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Eaton Gift 1919 - </a:t>
            </a:r>
            <a:r>
              <a:rPr lang="en-US" i="1" dirty="0" smtClean="0"/>
              <a:t>transformational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Pre-1919 ‘academic’ physicians</a:t>
            </a:r>
          </a:p>
          <a:p>
            <a:r>
              <a:rPr lang="en-US" sz="2000" dirty="0" smtClean="0"/>
              <a:t>Dr William Goldie: proposed establishing ‘full-time professors of medicine,’ with ‘stipends’ to allow them to devote time to teaching  &amp; research (</a:t>
            </a:r>
            <a:r>
              <a:rPr lang="en-US" sz="1800" dirty="0" smtClean="0"/>
              <a:t>Sir John and Lady Eaton were his patients)</a:t>
            </a:r>
          </a:p>
          <a:p>
            <a:pPr marL="342900" lvl="3" indent="-287338">
              <a:buFontTx/>
              <a:buChar char="•"/>
            </a:pPr>
            <a:r>
              <a:rPr lang="en-US" dirty="0" smtClean="0"/>
              <a:t>Eaton gift funded Sir </a:t>
            </a:r>
            <a:r>
              <a:rPr lang="en-US" dirty="0"/>
              <a:t>John &amp; Lady Eaton Chair of Medicine </a:t>
            </a:r>
            <a:r>
              <a:rPr lang="en-US" dirty="0" smtClean="0"/>
              <a:t>&amp; additional recruitment of </a:t>
            </a:r>
            <a:r>
              <a:rPr lang="en-US" i="1" dirty="0" smtClean="0"/>
              <a:t>academic physicians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sz="1800" dirty="0" smtClean="0"/>
              <a:t>Major expansion </a:t>
            </a:r>
            <a:r>
              <a:rPr lang="en-US" sz="1800" dirty="0"/>
              <a:t>of research </a:t>
            </a:r>
            <a:r>
              <a:rPr lang="en-US" sz="1800" dirty="0" smtClean="0"/>
              <a:t>&amp; education enterprise, including establishment of the Clinical Investigation Unit (CIU) @ TGH</a:t>
            </a:r>
          </a:p>
          <a:p>
            <a:pPr lvl="2"/>
            <a:r>
              <a:rPr lang="en-US" sz="1600" dirty="0" smtClean="0"/>
              <a:t>Insulin discovery (1921) </a:t>
            </a:r>
          </a:p>
          <a:p>
            <a:pPr lvl="2"/>
            <a:r>
              <a:rPr lang="en-US" sz="1600" dirty="0" smtClean="0"/>
              <a:t>Successful Rx of patient with diabetes (1922)</a:t>
            </a:r>
            <a:endParaRPr lang="en-US" sz="1600" dirty="0"/>
          </a:p>
          <a:p>
            <a:pPr lvl="2"/>
            <a:endParaRPr lang="en-US" sz="2000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1480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06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040687" cy="1362075"/>
          </a:xfrm>
        </p:spPr>
        <p:txBody>
          <a:bodyPr/>
          <a:lstStyle/>
          <a:p>
            <a:r>
              <a:rPr lang="en-US" dirty="0" smtClean="0"/>
              <a:t>Plans for the coming year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CWMGR June 2017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6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Patients first </a:t>
            </a:r>
            <a:br>
              <a:rPr lang="en-US" dirty="0" smtClean="0"/>
            </a:br>
            <a:r>
              <a:rPr lang="en-US" sz="2400" dirty="0" smtClean="0"/>
              <a:t>(patient care, education, research, QI)</a:t>
            </a:r>
            <a:r>
              <a:rPr lang="en-US" sz="2400" dirty="0"/>
              <a:t/>
            </a:r>
            <a:br>
              <a:rPr lang="en-US" sz="2400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Strategic Priority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5C4C5-2533-4183-B903-4CC2A5E0E161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399"/>
            <a:ext cx="5029200" cy="335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91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683625" cy="839787"/>
          </a:xfrm>
        </p:spPr>
        <p:txBody>
          <a:bodyPr/>
          <a:lstStyle/>
          <a:p>
            <a:r>
              <a:rPr lang="en-US" dirty="0" smtClean="0"/>
              <a:t>Plans for 2017-18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187" y="838993"/>
            <a:ext cx="8761413" cy="4418013"/>
          </a:xfrm>
        </p:spPr>
        <p:txBody>
          <a:bodyPr/>
          <a:lstStyle/>
          <a:p>
            <a:r>
              <a:rPr lang="en-US" sz="1800" dirty="0" smtClean="0"/>
              <a:t>Move to Naylor Building!</a:t>
            </a:r>
          </a:p>
          <a:p>
            <a:r>
              <a:rPr lang="en-US" sz="1800" dirty="0" smtClean="0"/>
              <a:t>Analyze 2017 Faculty Survey</a:t>
            </a:r>
          </a:p>
          <a:p>
            <a:pPr lvl="1"/>
            <a:r>
              <a:rPr lang="en-US" sz="1600" dirty="0" smtClean="0"/>
              <a:t>Disseminate, refine action plan</a:t>
            </a:r>
          </a:p>
          <a:p>
            <a:pPr lvl="1"/>
            <a:r>
              <a:rPr lang="en-US" sz="1600" dirty="0" smtClean="0"/>
              <a:t>WAM 2018 – Faculty wide; men invited </a:t>
            </a:r>
          </a:p>
          <a:p>
            <a:r>
              <a:rPr lang="en-US" sz="1800" dirty="0" smtClean="0"/>
              <a:t>Implement CBE</a:t>
            </a:r>
          </a:p>
          <a:p>
            <a:r>
              <a:rPr lang="en-US" sz="1800" dirty="0" smtClean="0"/>
              <a:t>Conduct </a:t>
            </a:r>
            <a:r>
              <a:rPr lang="en-US" sz="1800" dirty="0"/>
              <a:t>formal review of fellowships</a:t>
            </a:r>
          </a:p>
          <a:p>
            <a:r>
              <a:rPr lang="en-US" sz="1800" dirty="0" smtClean="0"/>
              <a:t>Revisit the “clinician-clinician” position description </a:t>
            </a:r>
          </a:p>
          <a:p>
            <a:r>
              <a:rPr lang="en-US" sz="1800" dirty="0" smtClean="0"/>
              <a:t>Planning for celebration of Eaton Chair (2019) and discovery of Insulin (2021)</a:t>
            </a:r>
          </a:p>
          <a:p>
            <a:r>
              <a:rPr lang="en-US" sz="1800" dirty="0" smtClean="0"/>
              <a:t>Continue to explore Alternate Payment </a:t>
            </a:r>
            <a:r>
              <a:rPr lang="en-US" sz="1800" dirty="0"/>
              <a:t>Plan (APP) for </a:t>
            </a:r>
            <a:r>
              <a:rPr lang="en-US" sz="1800" dirty="0" smtClean="0"/>
              <a:t>Academic Medicine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85571"/>
            <a:ext cx="6781800" cy="211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11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3625" cy="839787"/>
          </a:xfrm>
        </p:spPr>
        <p:txBody>
          <a:bodyPr/>
          <a:lstStyle/>
          <a:p>
            <a:r>
              <a:rPr lang="en-CA" dirty="0" smtClean="0"/>
              <a:t>I hope you are now…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3625" cy="4113213"/>
          </a:xfrm>
        </p:spPr>
        <p:txBody>
          <a:bodyPr/>
          <a:lstStyle/>
          <a:p>
            <a:r>
              <a:rPr lang="en-CA" sz="2800" dirty="0" smtClean="0"/>
              <a:t>Aware of the current strategic </a:t>
            </a:r>
            <a:r>
              <a:rPr lang="en-CA" sz="2800" dirty="0"/>
              <a:t>priorities </a:t>
            </a:r>
            <a:r>
              <a:rPr lang="en-CA" sz="2800" dirty="0" smtClean="0"/>
              <a:t>(guiding principles) of the DoM </a:t>
            </a:r>
            <a:endParaRPr lang="en-US" sz="2800" dirty="0"/>
          </a:p>
          <a:p>
            <a:pPr lvl="0"/>
            <a:r>
              <a:rPr lang="en-CA" sz="2800" dirty="0" smtClean="0"/>
              <a:t>Appreciate the many </a:t>
            </a:r>
            <a:r>
              <a:rPr lang="en-CA" sz="2800" dirty="0"/>
              <a:t>DoM </a:t>
            </a:r>
            <a:r>
              <a:rPr lang="en-CA" sz="2800" dirty="0" smtClean="0"/>
              <a:t>achievements over the past year</a:t>
            </a:r>
          </a:p>
          <a:p>
            <a:pPr lvl="0"/>
            <a:r>
              <a:rPr lang="en-CA" sz="2800" dirty="0" smtClean="0"/>
              <a:t>Have a better understanding of the ‘engagement footprint’ of the DoM </a:t>
            </a:r>
          </a:p>
          <a:p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94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7475"/>
            <a:ext cx="83820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4419601"/>
            <a:ext cx="1247692" cy="124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9" t="17593" r="35973" b="59908"/>
          <a:stretch>
            <a:fillRect/>
          </a:stretch>
        </p:blipFill>
        <p:spPr bwMode="auto">
          <a:xfrm>
            <a:off x="1908175" y="4419600"/>
            <a:ext cx="1081088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" t="5730" r="4688"/>
          <a:stretch>
            <a:fillRect/>
          </a:stretch>
        </p:blipFill>
        <p:spPr bwMode="auto">
          <a:xfrm>
            <a:off x="3048000" y="4419600"/>
            <a:ext cx="1159008" cy="124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5205627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Thanks to DoM Staff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565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4860925" cy="324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7013" y="455613"/>
            <a:ext cx="8683625" cy="839787"/>
          </a:xfrm>
          <a:prstGeom prst="rect">
            <a:avLst/>
          </a:prstGeom>
        </p:spPr>
        <p:txBody>
          <a:bodyPr/>
          <a:lstStyle>
            <a:lvl1pPr marL="5556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1948"/>
                </a:solidFill>
                <a:latin typeface="+mj-lt"/>
                <a:ea typeface="+mj-ea"/>
                <a:cs typeface="+mj-cs"/>
              </a:defRPr>
            </a:lvl1pPr>
            <a:lvl2pPr marL="5556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1948"/>
                </a:solidFill>
                <a:latin typeface="Centaur MT" pitchFamily="-128" charset="0"/>
                <a:ea typeface="ヒラギノ角ゴ Pro W3" pitchFamily="-128" charset="-128"/>
              </a:defRPr>
            </a:lvl2pPr>
            <a:lvl3pPr marL="5556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1948"/>
                </a:solidFill>
                <a:latin typeface="Centaur MT" pitchFamily="-128" charset="0"/>
                <a:ea typeface="ヒラギノ角ゴ Pro W3" pitchFamily="-128" charset="-128"/>
              </a:defRPr>
            </a:lvl3pPr>
            <a:lvl4pPr marL="5556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1948"/>
                </a:solidFill>
                <a:latin typeface="Centaur MT" pitchFamily="-128" charset="0"/>
                <a:ea typeface="ヒラギノ角ゴ Pro W3" pitchFamily="-128" charset="-128"/>
              </a:defRPr>
            </a:lvl4pPr>
            <a:lvl5pPr marL="5556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1948"/>
                </a:solidFill>
                <a:latin typeface="Centaur MT" pitchFamily="-128" charset="0"/>
                <a:ea typeface="ヒラギノ角ゴ Pro W3" pitchFamily="-128" charset="-128"/>
              </a:defRPr>
            </a:lvl5pPr>
            <a:lvl6pPr marL="51276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1948"/>
                </a:solidFill>
                <a:latin typeface="Centaur MT" pitchFamily="-128" charset="0"/>
                <a:ea typeface="ヒラギノ角ゴ Pro W3" pitchFamily="-128" charset="-128"/>
              </a:defRPr>
            </a:lvl6pPr>
            <a:lvl7pPr marL="96996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1948"/>
                </a:solidFill>
                <a:latin typeface="Centaur MT" pitchFamily="-128" charset="0"/>
                <a:ea typeface="ヒラギノ角ゴ Pro W3" pitchFamily="-128" charset="-128"/>
              </a:defRPr>
            </a:lvl7pPr>
            <a:lvl8pPr marL="142716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1948"/>
                </a:solidFill>
                <a:latin typeface="Centaur MT" pitchFamily="-128" charset="0"/>
                <a:ea typeface="ヒラギノ角ゴ Pro W3" pitchFamily="-128" charset="-128"/>
              </a:defRPr>
            </a:lvl8pPr>
            <a:lvl9pPr marL="188436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1948"/>
                </a:solidFill>
                <a:latin typeface="Centaur MT" pitchFamily="-128" charset="0"/>
                <a:ea typeface="ヒラギノ角ゴ Pro W3" pitchFamily="-128" charset="-128"/>
              </a:defRPr>
            </a:lvl9pPr>
          </a:lstStyle>
          <a:p>
            <a:r>
              <a:rPr lang="en-US" kern="0" smtClean="0"/>
              <a:t>Still a kid in a candy shop!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18057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C4CC3-283C-45E7-851B-909A244F17F7}" type="datetime1">
              <a:rPr lang="en-US" altLang="en-US" smtClean="0"/>
              <a:t>6/21/2017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23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-152400"/>
            <a:ext cx="381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3625" cy="839787"/>
          </a:xfrm>
        </p:spPr>
        <p:txBody>
          <a:bodyPr/>
          <a:lstStyle/>
          <a:p>
            <a:r>
              <a:rPr lang="en-US" sz="4000" dirty="0" smtClean="0"/>
              <a:t>Vector Institute for Artificial Intelligence (AI)</a:t>
            </a:r>
            <a:endParaRPr lang="en-US" sz="4000" dirty="0"/>
          </a:p>
        </p:txBody>
      </p:sp>
      <p:sp>
        <p:nvSpPr>
          <p:cNvPr id="15" name="Content Placeholder 7"/>
          <p:cNvSpPr>
            <a:spLocks noGrp="1"/>
          </p:cNvSpPr>
          <p:nvPr>
            <p:ph idx="1"/>
          </p:nvPr>
        </p:nvSpPr>
        <p:spPr>
          <a:xfrm>
            <a:off x="227013" y="1600200"/>
            <a:ext cx="8683625" cy="4113213"/>
          </a:xfrm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/>
              <a:t>technology at the heart of </a:t>
            </a:r>
            <a:r>
              <a:rPr lang="en-US" sz="2400" b="1" dirty="0" smtClean="0"/>
              <a:t>Deep Learning </a:t>
            </a:r>
            <a:r>
              <a:rPr lang="en-US" sz="2400" dirty="0"/>
              <a:t>was largely developed in </a:t>
            </a:r>
            <a:r>
              <a:rPr lang="en-US" sz="2400" dirty="0" smtClean="0"/>
              <a:t>Canada</a:t>
            </a:r>
          </a:p>
          <a:p>
            <a:pPr lvl="1"/>
            <a:r>
              <a:rPr lang="en-US" sz="2000" dirty="0" smtClean="0"/>
              <a:t>Many </a:t>
            </a:r>
            <a:r>
              <a:rPr lang="en-US" sz="2000" dirty="0"/>
              <a:t>of the world’s AI leaders </a:t>
            </a:r>
            <a:r>
              <a:rPr lang="en-US" sz="2000" dirty="0" smtClean="0"/>
              <a:t>– </a:t>
            </a:r>
            <a:r>
              <a:rPr lang="en-US" sz="2000" dirty="0"/>
              <a:t>Google, Facebook, </a:t>
            </a:r>
            <a:r>
              <a:rPr lang="en-US" sz="2000" dirty="0" smtClean="0"/>
              <a:t>Apple – </a:t>
            </a:r>
            <a:r>
              <a:rPr lang="en-US" sz="2000" dirty="0"/>
              <a:t>came through the machine learning lab </a:t>
            </a:r>
            <a:r>
              <a:rPr lang="en-US" sz="2000" dirty="0" smtClean="0"/>
              <a:t>@ </a:t>
            </a:r>
            <a:r>
              <a:rPr lang="en-US" sz="2000" b="1" dirty="0"/>
              <a:t>University of Toronto</a:t>
            </a:r>
            <a:r>
              <a:rPr lang="en-US" sz="2000" dirty="0"/>
              <a:t> </a:t>
            </a:r>
            <a:r>
              <a:rPr lang="en-US" sz="2000" b="1" dirty="0"/>
              <a:t>department </a:t>
            </a:r>
            <a:r>
              <a:rPr lang="en-US" sz="2000" b="1" dirty="0" smtClean="0"/>
              <a:t>of computer science</a:t>
            </a:r>
            <a:endParaRPr lang="en-US" sz="2000" dirty="0" smtClean="0"/>
          </a:p>
          <a:p>
            <a:pPr lvl="1"/>
            <a:r>
              <a:rPr lang="en-US" sz="2000" dirty="0" smtClean="0"/>
              <a:t>Deep Learning is </a:t>
            </a:r>
            <a:r>
              <a:rPr lang="en-US" sz="2000" i="1" dirty="0" smtClean="0"/>
              <a:t>a type of machine learning </a:t>
            </a:r>
            <a:r>
              <a:rPr lang="en-US" sz="2000" dirty="0" smtClean="0"/>
              <a:t>that uses layers of artificial neurons to process large volumes of data (</a:t>
            </a:r>
            <a:r>
              <a:rPr lang="en-US" sz="2000" b="1" dirty="0" smtClean="0"/>
              <a:t>Big Data</a:t>
            </a:r>
            <a:r>
              <a:rPr lang="en-US" sz="2000" dirty="0" smtClean="0"/>
              <a:t>) and decide which information is relevant for a particular outcome</a:t>
            </a:r>
          </a:p>
          <a:p>
            <a:endParaRPr lang="en-US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73" y="4419600"/>
            <a:ext cx="2178627" cy="145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80224" y="4829889"/>
            <a:ext cx="52469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Geoff Hinton</a:t>
            </a:r>
          </a:p>
          <a:p>
            <a:pPr algn="r"/>
            <a:r>
              <a:rPr lang="en-US" sz="1600" dirty="0" smtClean="0"/>
              <a:t>Chief </a:t>
            </a:r>
            <a:r>
              <a:rPr lang="en-US" sz="1600" dirty="0"/>
              <a:t>Scientific Advisor, Vector Institute</a:t>
            </a:r>
          </a:p>
          <a:p>
            <a:pPr algn="r"/>
            <a:r>
              <a:rPr lang="en-US" sz="1600" dirty="0"/>
              <a:t>Emeritus Distinguished Professor of Computer Science,</a:t>
            </a:r>
          </a:p>
          <a:p>
            <a:pPr algn="r"/>
            <a:r>
              <a:rPr lang="en-US" sz="1600" dirty="0"/>
              <a:t>University of Toronto &amp; Engineering Fellow, Google Inc.</a:t>
            </a:r>
          </a:p>
        </p:txBody>
      </p:sp>
    </p:spTree>
    <p:extLst>
      <p:ext uri="{BB962C8B-B14F-4D97-AF65-F5344CB8AC3E}">
        <p14:creationId xmlns:p14="http://schemas.microsoft.com/office/powerpoint/2010/main" val="358325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" y="76200"/>
            <a:ext cx="5978525" cy="1219200"/>
          </a:xfrm>
        </p:spPr>
        <p:txBody>
          <a:bodyPr/>
          <a:lstStyle/>
          <a:p>
            <a:r>
              <a:rPr lang="en-US" dirty="0" smtClean="0"/>
              <a:t>Education in Person-Centered Care (PCC)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7169" y="1600200"/>
            <a:ext cx="6097587" cy="4418013"/>
          </a:xfrm>
        </p:spPr>
        <p:txBody>
          <a:bodyPr/>
          <a:lstStyle/>
          <a:p>
            <a:r>
              <a:rPr lang="en-US" sz="2400" dirty="0" smtClean="0"/>
              <a:t>Retreat on PCC – broad input</a:t>
            </a:r>
          </a:p>
          <a:p>
            <a:r>
              <a:rPr lang="en-US" sz="2400" dirty="0" smtClean="0"/>
              <a:t>Co-leads appointed to design, implement &amp; oversee educational activities in PCC throughout UG &amp; PG </a:t>
            </a:r>
            <a:r>
              <a:rPr lang="en-US" sz="2400" dirty="0"/>
              <a:t>Medicine</a:t>
            </a:r>
          </a:p>
          <a:p>
            <a:pPr lvl="1"/>
            <a:r>
              <a:rPr lang="en-US" sz="2000" dirty="0" smtClean="0"/>
              <a:t>Learning experiences</a:t>
            </a:r>
          </a:p>
          <a:p>
            <a:pPr lvl="2"/>
            <a:r>
              <a:rPr lang="en-US" sz="1600" dirty="0" smtClean="0"/>
              <a:t>E.g. Indigenous peoples </a:t>
            </a:r>
          </a:p>
          <a:p>
            <a:pPr lvl="1"/>
            <a:r>
              <a:rPr lang="en-US" sz="2000" dirty="0" smtClean="0"/>
              <a:t>Assessment &amp; evaluation strategies</a:t>
            </a:r>
          </a:p>
          <a:p>
            <a:pPr lvl="1"/>
            <a:r>
              <a:rPr lang="en-US" sz="2000" dirty="0" smtClean="0"/>
              <a:t>Faculty development</a:t>
            </a:r>
          </a:p>
          <a:p>
            <a:pPr lvl="1"/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C4CC3-283C-45E7-851B-909A244F17F7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45" y="914400"/>
            <a:ext cx="2677886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6"/>
          <a:stretch/>
        </p:blipFill>
        <p:spPr bwMode="auto">
          <a:xfrm>
            <a:off x="6310745" y="3352800"/>
            <a:ext cx="2677886" cy="247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33492" y="5181600"/>
            <a:ext cx="368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b="1" dirty="0">
                <a:solidFill>
                  <a:srgbClr val="008BB0"/>
                </a:solidFill>
              </a:rPr>
              <a:t>Lisa Richardson &amp; Ayelet Kuper</a:t>
            </a:r>
          </a:p>
          <a:p>
            <a:pPr algn="r"/>
            <a:r>
              <a:rPr lang="en-US" sz="1800" dirty="0" smtClean="0"/>
              <a:t>Co-leads Education in PCC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3694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3625" cy="839787"/>
          </a:xfrm>
        </p:spPr>
        <p:txBody>
          <a:bodyPr/>
          <a:lstStyle/>
          <a:p>
            <a:r>
              <a:rPr lang="en-US" dirty="0" smtClean="0"/>
              <a:t>Computational Medicine Initiative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Partnership of Departments </a:t>
            </a:r>
            <a:r>
              <a:rPr lang="en-US" sz="2400" i="1" dirty="0"/>
              <a:t>of Medicine &amp; Computer Science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3625" cy="4418013"/>
          </a:xfrm>
        </p:spPr>
        <p:txBody>
          <a:bodyPr/>
          <a:lstStyle/>
          <a:p>
            <a:r>
              <a:rPr lang="en-US" sz="2400" dirty="0" smtClean="0"/>
              <a:t>Our </a:t>
            </a:r>
            <a:r>
              <a:rPr lang="en-US" sz="2400" dirty="0"/>
              <a:t>approach to managing chronic disease has to </a:t>
            </a:r>
            <a:r>
              <a:rPr lang="en-US" sz="2400" dirty="0" smtClean="0"/>
              <a:t>change</a:t>
            </a:r>
          </a:p>
          <a:p>
            <a:pPr lvl="1"/>
            <a:r>
              <a:rPr lang="en-US" sz="2000" dirty="0" smtClean="0"/>
              <a:t>Proactive </a:t>
            </a:r>
            <a:r>
              <a:rPr lang="en-US" sz="2000" dirty="0"/>
              <a:t>not </a:t>
            </a:r>
            <a:r>
              <a:rPr lang="en-US" sz="2000" dirty="0" smtClean="0"/>
              <a:t>reactive</a:t>
            </a:r>
          </a:p>
          <a:p>
            <a:pPr lvl="1"/>
            <a:r>
              <a:rPr lang="en-US" sz="2000" dirty="0" smtClean="0"/>
              <a:t>Recognize </a:t>
            </a:r>
            <a:r>
              <a:rPr lang="en-US" sz="2000" dirty="0"/>
              <a:t>the important role of patient self-management  </a:t>
            </a:r>
          </a:p>
          <a:p>
            <a:r>
              <a:rPr lang="en-US" sz="2400" dirty="0" smtClean="0"/>
              <a:t>Rise </a:t>
            </a:r>
            <a:r>
              <a:rPr lang="en-US" sz="2400" dirty="0"/>
              <a:t>of big data, computational medicine and mobile technology offers </a:t>
            </a:r>
            <a:r>
              <a:rPr lang="en-US" sz="2400" dirty="0" smtClean="0"/>
              <a:t>hope</a:t>
            </a:r>
            <a:endParaRPr lang="en-US" sz="2400" dirty="0"/>
          </a:p>
          <a:p>
            <a:pPr lvl="1"/>
            <a:r>
              <a:rPr lang="en-US" sz="2000" dirty="0" smtClean="0"/>
              <a:t>Mobile </a:t>
            </a:r>
            <a:r>
              <a:rPr lang="en-US" sz="2000" dirty="0"/>
              <a:t>devices crucial links between patients and their caregivers, providers &amp; </a:t>
            </a:r>
            <a:r>
              <a:rPr lang="en-US" sz="2000" dirty="0" smtClean="0"/>
              <a:t>peers, but patient data </a:t>
            </a:r>
            <a:r>
              <a:rPr lang="en-US" sz="2000" dirty="0"/>
              <a:t>remains fragmented </a:t>
            </a:r>
            <a:endParaRPr lang="en-US" sz="2000" dirty="0" smtClean="0"/>
          </a:p>
          <a:p>
            <a:pPr lvl="2"/>
            <a:r>
              <a:rPr lang="en-US" sz="1800" dirty="0" smtClean="0"/>
              <a:t>EHRs </a:t>
            </a:r>
            <a:r>
              <a:rPr lang="en-US" sz="1800" dirty="0"/>
              <a:t>do not provide real-time data to facilitate clinical </a:t>
            </a:r>
            <a:r>
              <a:rPr lang="en-US" sz="1800" dirty="0" smtClean="0"/>
              <a:t>decision-making</a:t>
            </a:r>
          </a:p>
          <a:p>
            <a:pPr lvl="2"/>
            <a:r>
              <a:rPr lang="en-US" sz="1800" dirty="0" smtClean="0"/>
              <a:t>Patient- </a:t>
            </a:r>
            <a:r>
              <a:rPr lang="en-US" sz="1800" dirty="0"/>
              <a:t>generated health data remains outside the </a:t>
            </a:r>
            <a:r>
              <a:rPr lang="en-US" sz="1800" dirty="0" smtClean="0"/>
              <a:t>system</a:t>
            </a:r>
            <a:endParaRPr lang="en-US" sz="1800" dirty="0"/>
          </a:p>
          <a:p>
            <a:r>
              <a:rPr lang="en-US" sz="2400" dirty="0" smtClean="0"/>
              <a:t>We </a:t>
            </a:r>
            <a:r>
              <a:rPr lang="en-US" sz="2400" dirty="0"/>
              <a:t>want to </a:t>
            </a:r>
            <a:r>
              <a:rPr lang="en-US" sz="2400" dirty="0" smtClean="0"/>
              <a:t>overcome these systemic barriers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B21DED-6BCB-4B49-A3D7-CD761221AA6C}" type="datetime1">
              <a:rPr lang="en-US" altLang="en-US" smtClean="0"/>
              <a:t>6/21/2017</a:t>
            </a:fld>
            <a:endParaRPr lang="en-US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071" y="4724400"/>
            <a:ext cx="1554163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11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3625" cy="839787"/>
          </a:xfrm>
        </p:spPr>
        <p:txBody>
          <a:bodyPr/>
          <a:lstStyle/>
          <a:p>
            <a:r>
              <a:rPr lang="en-US" sz="4000" dirty="0"/>
              <a:t>Computational Medicine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3625" cy="4418013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8BB0"/>
                </a:solidFill>
              </a:rPr>
              <a:t>Kaveh Shojania, Sacha Bhatia &amp; Trevor Jamieson </a:t>
            </a:r>
            <a:r>
              <a:rPr lang="en-US" sz="2800" dirty="0" smtClean="0">
                <a:solidFill>
                  <a:schemeClr val="tx1"/>
                </a:solidFill>
              </a:rPr>
              <a:t>and colleagues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25908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0400" y="1981200"/>
            <a:ext cx="5638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THE VISION:</a:t>
            </a:r>
          </a:p>
          <a:p>
            <a:endParaRPr lang="en-US" b="1" dirty="0" smtClean="0"/>
          </a:p>
          <a:p>
            <a:r>
              <a:rPr lang="en-US" dirty="0" smtClean="0"/>
              <a:t>To</a:t>
            </a:r>
            <a:r>
              <a:rPr lang="en-US" b="1" dirty="0" smtClean="0"/>
              <a:t> </a:t>
            </a:r>
            <a:r>
              <a:rPr lang="en-US" dirty="0" smtClean="0"/>
              <a:t>create </a:t>
            </a:r>
            <a:r>
              <a:rPr lang="en-US" dirty="0"/>
              <a:t>a </a:t>
            </a:r>
            <a:r>
              <a:rPr lang="en-US" i="1" dirty="0"/>
              <a:t>patient-centered data network </a:t>
            </a:r>
            <a:r>
              <a:rPr lang="en-US" dirty="0"/>
              <a:t>where </a:t>
            </a:r>
            <a:r>
              <a:rPr lang="en-US" i="1" dirty="0"/>
              <a:t>patients own their own data</a:t>
            </a:r>
            <a:r>
              <a:rPr lang="en-US" dirty="0"/>
              <a:t> and seamlessly connect to providers / institutions </a:t>
            </a:r>
            <a:r>
              <a:rPr lang="en-US" i="1" dirty="0"/>
              <a:t>and</a:t>
            </a:r>
            <a:r>
              <a:rPr lang="en-US" dirty="0"/>
              <a:t> take control of their own care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4985449"/>
            <a:ext cx="5029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BB0"/>
                </a:solidFill>
              </a:rPr>
              <a:t>Trevor Jamieson, </a:t>
            </a:r>
            <a:r>
              <a:rPr lang="en-US" sz="1600" dirty="0">
                <a:latin typeface="Arial Narrow" panose="020B0606020202030204" pitchFamily="34" charset="0"/>
              </a:rPr>
              <a:t>Director of Virtual Care, Women’s College Institute for Health System Solutions &amp; Virtual Care (WIHV) &amp; GIM SMH </a:t>
            </a:r>
            <a:r>
              <a:rPr lang="en-US" sz="1600" i="1" dirty="0">
                <a:latin typeface="Arial Narrow" panose="020B0606020202030204" pitchFamily="34" charset="0"/>
              </a:rPr>
              <a:t>– Speaking at Tel Aviv University</a:t>
            </a:r>
          </a:p>
        </p:txBody>
      </p:sp>
    </p:spTree>
    <p:extLst>
      <p:ext uri="{BB962C8B-B14F-4D97-AF65-F5344CB8AC3E}">
        <p14:creationId xmlns:p14="http://schemas.microsoft.com/office/powerpoint/2010/main" val="392286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rdiology_Design 1 (2)">
  <a:themeElements>
    <a:clrScheme name="Cardiology_Design 1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rdiology_Design 1 (2)">
      <a:majorFont>
        <a:latin typeface="Centaur MT"/>
        <a:ea typeface="ヒラギノ角ゴ Pro W3"/>
        <a:cs typeface=""/>
      </a:majorFont>
      <a:minorFont>
        <a:latin typeface="Centaur MT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-1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-128" charset="-128"/>
          </a:defRPr>
        </a:defPPr>
      </a:lstStyle>
    </a:lnDef>
  </a:objectDefaults>
  <a:extraClrSchemeLst>
    <a:extraClrScheme>
      <a:clrScheme name="Cardiology_Design 1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diology_Design 1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diology_Design 1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diology_Design 1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diology_Design 1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diology_Design 1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diology_Design 1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diology_Design 1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diology_Design 1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diology_Design 1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diology_Design 1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diology_Design 1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28760</TotalTime>
  <Words>2752</Words>
  <Application>Microsoft Office PowerPoint</Application>
  <PresentationFormat>On-screen Show (4:3)</PresentationFormat>
  <Paragraphs>432</Paragraphs>
  <Slides>65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Cardiology_Design 1 (2)</vt:lpstr>
      <vt:lpstr>PowerPoint Presentation</vt:lpstr>
      <vt:lpstr>Disclosure of Relationships</vt:lpstr>
      <vt:lpstr>Learning Objectives</vt:lpstr>
      <vt:lpstr>VISION </vt:lpstr>
      <vt:lpstr>STRATEGIC PRIORITIES 2015-18 Guiding Principles</vt:lpstr>
      <vt:lpstr>Patients first  (patient care, education, research, QI) </vt:lpstr>
      <vt:lpstr>Education in Person-Centered Care (PCC)</vt:lpstr>
      <vt:lpstr>Computational Medicine Initiative Partnership of Departments of Medicine &amp; Computer Science</vt:lpstr>
      <vt:lpstr>Computational Medicine Initiative</vt:lpstr>
      <vt:lpstr>Computational Medicine Initiative</vt:lpstr>
      <vt:lpstr>equity, diversity and professionalism</vt:lpstr>
      <vt:lpstr>Low-Hanging Fruit: Sex/Gender  Faculty Recruits 2000-2015 by Sex &amp; Position Description</vt:lpstr>
      <vt:lpstr>Understanding the Culture</vt:lpstr>
      <vt:lpstr>Summit for Women in Academic Medicine (WAM) </vt:lpstr>
      <vt:lpstr>Promote Equity &amp; Diversity</vt:lpstr>
      <vt:lpstr>Indigenous Peoples </vt:lpstr>
      <vt:lpstr>Promote Professionalism </vt:lpstr>
      <vt:lpstr>Social accountability &amp;  resource stewardship</vt:lpstr>
      <vt:lpstr>Full Time Faculty Recruited (2006-2017) </vt:lpstr>
      <vt:lpstr>Co-Learning Curriculum in QI </vt:lpstr>
      <vt:lpstr>Leadership in Choosing Wisely</vt:lpstr>
      <vt:lpstr>2017 Awards for Quality &amp; Innovation</vt:lpstr>
      <vt:lpstr>Align physician training to meet population needs </vt:lpstr>
      <vt:lpstr>Department of Medicine Educational Footprint</vt:lpstr>
      <vt:lpstr>New Educational Leaders Formal Search Process (Posting, Interviews)</vt:lpstr>
      <vt:lpstr>2017 Graduation (Residents/Fellows)</vt:lpstr>
      <vt:lpstr>2017 DoM Education Awards</vt:lpstr>
      <vt:lpstr>Training for the Future</vt:lpstr>
      <vt:lpstr>CBE: We’re in good hands</vt:lpstr>
      <vt:lpstr>Fellowships in DoM</vt:lpstr>
      <vt:lpstr>Fellowships</vt:lpstr>
      <vt:lpstr>generation &amp; translation of new knowledge to impact health </vt:lpstr>
      <vt:lpstr>PowerPoint Presentation</vt:lpstr>
      <vt:lpstr>Toronto DoM RESEARCH Advantage </vt:lpstr>
      <vt:lpstr>2017 DoM Research Awardees</vt:lpstr>
      <vt:lpstr>Inaugural Phillipson Scholars Event</vt:lpstr>
      <vt:lpstr>DoM ‘Network of Networks’</vt:lpstr>
      <vt:lpstr>Recognize the contributions of all</vt:lpstr>
      <vt:lpstr>Valuing All</vt:lpstr>
      <vt:lpstr>National &amp; International Awards for Contributions to their Fields</vt:lpstr>
      <vt:lpstr>PowerPoint Presentation</vt:lpstr>
      <vt:lpstr> </vt:lpstr>
      <vt:lpstr>Inaugural Associate Professors Day</vt:lpstr>
      <vt:lpstr>Senior Promotions 2016-17</vt:lpstr>
      <vt:lpstr>Promotion Criteria (excellence) by Position description (n=40)</vt:lpstr>
      <vt:lpstr>Career Transitions</vt:lpstr>
      <vt:lpstr>Leadership transitions</vt:lpstr>
      <vt:lpstr>PowerPoint Presentation</vt:lpstr>
      <vt:lpstr>PowerPoint Presentation</vt:lpstr>
      <vt:lpstr>Enhance mentorship across the academic lifespan</vt:lpstr>
      <vt:lpstr>Mentorship Program (Sharon Straus)</vt:lpstr>
      <vt:lpstr>Continuing Faculty Appointment Review (CFAR)</vt:lpstr>
      <vt:lpstr>Physician Wellness</vt:lpstr>
      <vt:lpstr>PowerPoint Presentation</vt:lpstr>
      <vt:lpstr>Robert Hyland Mentorship Award</vt:lpstr>
      <vt:lpstr>Stewardship &amp; fund-raising to achieve goals  </vt:lpstr>
      <vt:lpstr>Stewardship &amp; Fund-Raising to Achieve Goals </vt:lpstr>
      <vt:lpstr>Eaton Gift 1919 - transformational</vt:lpstr>
      <vt:lpstr>Plans for the coming year</vt:lpstr>
      <vt:lpstr>Plans for 2017-18</vt:lpstr>
      <vt:lpstr>I hope you are now… </vt:lpstr>
      <vt:lpstr>PowerPoint Presentation</vt:lpstr>
      <vt:lpstr>PowerPoint Presentation</vt:lpstr>
      <vt:lpstr>Questions?</vt:lpstr>
      <vt:lpstr>Vector Institute for Artificial Intelligence (AI)</vt:lpstr>
    </vt:vector>
  </TitlesOfParts>
  <Company>University of Toronto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Cindy Mallory</dc:creator>
  <cp:lastModifiedBy>Jocelyn Lagerquist</cp:lastModifiedBy>
  <cp:revision>908</cp:revision>
  <cp:lastPrinted>2017-06-19T16:07:13Z</cp:lastPrinted>
  <dcterms:created xsi:type="dcterms:W3CDTF">2008-07-28T15:36:03Z</dcterms:created>
  <dcterms:modified xsi:type="dcterms:W3CDTF">2017-06-22T14:34:28Z</dcterms:modified>
</cp:coreProperties>
</file>